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7.jpg" ContentType="image/jpg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6.xml" ContentType="application/vnd.openxmlformats-officedocument.presentationml.tags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notesSlides/notesSlide11.xml" ContentType="application/vnd.openxmlformats-officedocument.presentationml.notesSlide+xml"/>
  <Override PartName="/ppt/tags/tag8.xml" ContentType="application/vnd.openxmlformats-officedocument.presentationml.tags+xml"/>
  <Override PartName="/ppt/notesSlides/notesSlide12.xml" ContentType="application/vnd.openxmlformats-officedocument.presentationml.notesSlide+xml"/>
  <Override PartName="/ppt/tags/tag9.xml" ContentType="application/vnd.openxmlformats-officedocument.presentationml.tags+xml"/>
  <Override PartName="/ppt/notesSlides/notesSlide13.xml" ContentType="application/vnd.openxmlformats-officedocument.presentationml.notesSlide+xml"/>
  <Override PartName="/ppt/tags/tag10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tags/tag1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2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4"/>
  </p:notesMasterIdLst>
  <p:sldIdLst>
    <p:sldId id="282" r:id="rId2"/>
    <p:sldId id="257" r:id="rId3"/>
    <p:sldId id="294" r:id="rId4"/>
    <p:sldId id="290" r:id="rId5"/>
    <p:sldId id="260" r:id="rId6"/>
    <p:sldId id="261" r:id="rId7"/>
    <p:sldId id="291" r:id="rId8"/>
    <p:sldId id="263" r:id="rId9"/>
    <p:sldId id="264" r:id="rId10"/>
    <p:sldId id="265" r:id="rId11"/>
    <p:sldId id="267" r:id="rId12"/>
    <p:sldId id="266" r:id="rId13"/>
    <p:sldId id="292" r:id="rId14"/>
    <p:sldId id="293" r:id="rId15"/>
    <p:sldId id="268" r:id="rId16"/>
    <p:sldId id="295" r:id="rId17"/>
    <p:sldId id="271" r:id="rId18"/>
    <p:sldId id="272" r:id="rId19"/>
    <p:sldId id="286" r:id="rId20"/>
    <p:sldId id="275" r:id="rId21"/>
    <p:sldId id="277" r:id="rId22"/>
    <p:sldId id="296" r:id="rId23"/>
  </p:sldIdLst>
  <p:sldSz cx="9144000" cy="5143500" type="screen16x9"/>
  <p:notesSz cx="6858000" cy="9144000"/>
  <p:embeddedFontLst>
    <p:embeddedFont>
      <p:font typeface="Helvetica" panose="020B0604020202020204" pitchFamily="34" charset="0"/>
      <p:regular r:id="rId25"/>
      <p:bold r:id="rId26"/>
      <p:italic r:id="rId27"/>
      <p:boldItalic r:id="rId28"/>
    </p:embeddedFont>
    <p:embeddedFont>
      <p:font typeface="Noto Sans" panose="020B0502040504020204" pitchFamily="34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</p:embeddedFontLst>
  <p:custDataLst>
    <p:tags r:id="rId41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hwU0GjS2ak+7old+vkVlNPQ7aW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44A6"/>
    <a:srgbClr val="E66B37"/>
    <a:srgbClr val="12239D"/>
    <a:srgbClr val="6A007B"/>
    <a:srgbClr val="118CFF"/>
    <a:srgbClr val="FFFFFF"/>
    <a:srgbClr val="F8CECC"/>
    <a:srgbClr val="DAE8FC"/>
    <a:srgbClr val="D5E8D4"/>
    <a:srgbClr val="CCE9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849" autoAdjust="0"/>
  </p:normalViewPr>
  <p:slideViewPr>
    <p:cSldViewPr snapToGrid="0">
      <p:cViewPr varScale="1">
        <p:scale>
          <a:sx n="135" d="100"/>
          <a:sy n="135" d="100"/>
        </p:scale>
        <p:origin x="924" y="120"/>
      </p:cViewPr>
      <p:guideLst>
        <p:guide orient="horz" pos="1620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omberger\Bootcamp\08_Capstone\Curve_entries_resul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Tabelle2!$A$52</c:f>
              <c:strCache>
                <c:ptCount val="1"/>
                <c:pt idx="0">
                  <c:v>100</c:v>
                </c:pt>
              </c:strCache>
            </c:strRef>
          </c:tx>
          <c:spPr>
            <a:ln w="28575" cap="rnd">
              <a:solidFill>
                <a:srgbClr val="118DFF"/>
              </a:solidFill>
              <a:round/>
            </a:ln>
            <a:effectLst/>
          </c:spPr>
          <c:marker>
            <c:symbol val="none"/>
          </c:marker>
          <c:cat>
            <c:numRef>
              <c:f>Tabelle2!$B$51:$D$51</c:f>
              <c:numCache>
                <c:formatCode>General</c:formatCode>
                <c:ptCount val="3"/>
                <c:pt idx="0">
                  <c:v>500</c:v>
                </c:pt>
                <c:pt idx="1">
                  <c:v>1000</c:v>
                </c:pt>
                <c:pt idx="2">
                  <c:v>1500</c:v>
                </c:pt>
              </c:numCache>
            </c:numRef>
          </c:cat>
          <c:val>
            <c:numRef>
              <c:f>Tabelle2!$B$52:$D$52</c:f>
              <c:numCache>
                <c:formatCode>#,##0.000</c:formatCode>
                <c:ptCount val="3"/>
                <c:pt idx="0">
                  <c:v>0.48314239601846998</c:v>
                </c:pt>
                <c:pt idx="1">
                  <c:v>0.59366499735217204</c:v>
                </c:pt>
                <c:pt idx="2">
                  <c:v>0.67108758627737497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4AD-4058-B6C7-74BAB532916B}"/>
            </c:ext>
          </c:extLst>
        </c:ser>
        <c:ser>
          <c:idx val="1"/>
          <c:order val="1"/>
          <c:tx>
            <c:strRef>
              <c:f>Tabelle2!$A$53</c:f>
              <c:strCache>
                <c:ptCount val="1"/>
                <c:pt idx="0">
                  <c:v>1000</c:v>
                </c:pt>
              </c:strCache>
            </c:strRef>
          </c:tx>
          <c:spPr>
            <a:ln w="28575" cap="rnd">
              <a:solidFill>
                <a:srgbClr val="12239E"/>
              </a:solidFill>
              <a:round/>
            </a:ln>
            <a:effectLst/>
          </c:spPr>
          <c:marker>
            <c:symbol val="none"/>
          </c:marker>
          <c:cat>
            <c:numRef>
              <c:f>Tabelle2!$B$51:$D$51</c:f>
              <c:numCache>
                <c:formatCode>General</c:formatCode>
                <c:ptCount val="3"/>
                <c:pt idx="0">
                  <c:v>500</c:v>
                </c:pt>
                <c:pt idx="1">
                  <c:v>1000</c:v>
                </c:pt>
                <c:pt idx="2">
                  <c:v>1500</c:v>
                </c:pt>
              </c:numCache>
            </c:numRef>
          </c:cat>
          <c:val>
            <c:numRef>
              <c:f>Tabelle2!$B$53:$D$53</c:f>
              <c:numCache>
                <c:formatCode>#,##0.000</c:formatCode>
                <c:ptCount val="3"/>
                <c:pt idx="0">
                  <c:v>0.65451931930213003</c:v>
                </c:pt>
                <c:pt idx="1">
                  <c:v>0.67637249058029703</c:v>
                </c:pt>
                <c:pt idx="2">
                  <c:v>0.600643426852149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4AD-4058-B6C7-74BAB532916B}"/>
            </c:ext>
          </c:extLst>
        </c:ser>
        <c:ser>
          <c:idx val="2"/>
          <c:order val="2"/>
          <c:tx>
            <c:strRef>
              <c:f>Tabelle2!$A$54</c:f>
              <c:strCache>
                <c:ptCount val="1"/>
                <c:pt idx="0">
                  <c:v>5000</c:v>
                </c:pt>
              </c:strCache>
            </c:strRef>
          </c:tx>
          <c:spPr>
            <a:ln w="28575" cap="rnd">
              <a:solidFill>
                <a:srgbClr val="E044A7"/>
              </a:solidFill>
              <a:round/>
            </a:ln>
            <a:effectLst/>
          </c:spPr>
          <c:marker>
            <c:symbol val="none"/>
          </c:marker>
          <c:cat>
            <c:numRef>
              <c:f>Tabelle2!$B$51:$D$51</c:f>
              <c:numCache>
                <c:formatCode>General</c:formatCode>
                <c:ptCount val="3"/>
                <c:pt idx="0">
                  <c:v>500</c:v>
                </c:pt>
                <c:pt idx="1">
                  <c:v>1000</c:v>
                </c:pt>
                <c:pt idx="2">
                  <c:v>1500</c:v>
                </c:pt>
              </c:numCache>
            </c:numRef>
          </c:cat>
          <c:val>
            <c:numRef>
              <c:f>Tabelle2!$B$54:$D$54</c:f>
              <c:numCache>
                <c:formatCode>#,##0.000</c:formatCode>
                <c:ptCount val="3"/>
                <c:pt idx="0">
                  <c:v>0.71469100604114999</c:v>
                </c:pt>
                <c:pt idx="1">
                  <c:v>0.57397418265274402</c:v>
                </c:pt>
                <c:pt idx="2">
                  <c:v>0.54612245068026999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4AD-4058-B6C7-74BAB53291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2191952"/>
        <c:axId val="522194248"/>
      </c:lineChart>
      <c:catAx>
        <c:axId val="522191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de-DE"/>
          </a:p>
        </c:txPr>
        <c:crossAx val="522194248"/>
        <c:crosses val="autoZero"/>
        <c:auto val="1"/>
        <c:lblAlgn val="ctr"/>
        <c:lblOffset val="100"/>
        <c:noMultiLvlLbl val="0"/>
      </c:catAx>
      <c:valAx>
        <c:axId val="522194248"/>
        <c:scaling>
          <c:orientation val="minMax"/>
          <c:max val="0.8"/>
          <c:min val="0.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ysDash"/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de-DE"/>
          </a:p>
        </c:txPr>
        <c:crossAx val="522191952"/>
        <c:crosses val="autoZero"/>
        <c:crossBetween val="midCat"/>
        <c:majorUnit val="0.1"/>
        <c:minorUnit val="0.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50">
          <a:solidFill>
            <a:srgbClr val="002060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svg>
</file>

<file path=ppt/media/image11.png>
</file>

<file path=ppt/media/image12.sv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g>
</file>

<file path=ppt/media/image6.jp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etric_(mathematics)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Cumulative_distribution_function" TargetMode="External"/><Relationship Id="rId4" Type="http://schemas.openxmlformats.org/officeDocument/2006/relationships/hyperlink" Target="https://en.wikipedia.org/wiki/Empirical_distribution_function" TargetMode="Externa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7c9b892d6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7c9b892d6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17c9b892d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17c9b892d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score </a:t>
            </a:r>
            <a:r>
              <a:rPr lang="de-DE" dirty="0" err="1"/>
              <a:t>comes</a:t>
            </a:r>
            <a:r>
              <a:rPr lang="de-DE" dirty="0"/>
              <a:t>? Jaccard? </a:t>
            </a:r>
            <a:r>
              <a:rPr lang="en-US" b="1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Jaccard Similarity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 = (number of observations in both sets) / (number in either set)</a:t>
            </a: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In </a:t>
            </a:r>
            <a:r>
              <a:rPr lang="de-DE" dirty="0" err="1"/>
              <a:t>utility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usable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ML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SD.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17c9b892d6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17c9b892d6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  <a:t>Chi-squared tests to compare the independence of categorical attributes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dirty="0">
              <a:solidFill>
                <a:srgbClr val="000000"/>
              </a:solidFill>
              <a:effectLst/>
              <a:latin typeface="URWPalladioL-R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 Kolmogorov-Smirnov test is a  nonparametric test that compares the cumulative distributions of two data sets. 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Kolmogorov–Smirnov statistic quantifies a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Metric (mathematics)"/>
              </a:rPr>
              <a:t>distance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between the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4" tooltip="Empirical distribution function"/>
              </a:rPr>
              <a:t>empirical distribution function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of the sample and the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5" tooltip="Cumulative distribution function"/>
              </a:rPr>
              <a:t>cumulative distribution function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of the reference distribution, or between the empirical distribution functions of two samples.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Pearson's correlation coefficient measures the strength and direction of the relationship between two variables. </a:t>
            </a:r>
            <a:r>
              <a:rPr lang="en-US" b="0" i="0" dirty="0">
                <a:solidFill>
                  <a:srgbClr val="4C5F6F"/>
                </a:solidFill>
                <a:effectLst/>
                <a:latin typeface="Roboto" panose="02000000000000000000" pitchFamily="2" charset="0"/>
              </a:rPr>
              <a:t>Coefficient values can range from +1 to -1, where +1 indicates a perfect positive relationship, -1 indicates a perfect negative relationship, and a 0 indicates no relationship exists..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0" i="0" dirty="0">
              <a:solidFill>
                <a:srgbClr val="4C5F6F"/>
              </a:solidFill>
              <a:effectLst/>
              <a:latin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  <a:t>Additionally, to enable the calculation of a numerical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  <a:t>value from the visual results, a distance metric between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  <a:t>RD and STD dimensionality reduction plots is proposed.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  <a:t>This distance metric is the joint distance of the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URWPalladioL-Roma"/>
              </a:rPr>
              <a:t>baricenters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  <a:t>distance and spread distance of both plots (Equation 6). The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</a:br>
            <a:r>
              <a:rPr lang="en-US" sz="1800" b="0" i="0" dirty="0" err="1">
                <a:solidFill>
                  <a:srgbClr val="000000"/>
                </a:solidFill>
                <a:effectLst/>
                <a:latin typeface="URWPalladioL-Roma"/>
              </a:rPr>
              <a:t>baricenters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  <a:t> distance is the distance between the mean values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  <a:t>of the RD and STD dimensionality reduction matrices, while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  <a:t>the spread distance is the distance between the standard</a:t>
            </a:r>
            <a:b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URWPalladioL-Roma"/>
              </a:rPr>
              <a:t>deviation values of the same matrices</a:t>
            </a:r>
            <a:r>
              <a:rPr lang="en-US" dirty="0"/>
              <a:t> </a:t>
            </a:r>
            <a:br>
              <a:rPr lang="en-US" dirty="0"/>
            </a:b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140b8ebbd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140b8ebbd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02891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17c9b892d6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17c9b892d6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45383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140b8ebbd3_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140b8ebbd3_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1" name="Google Shape;38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Group challenges, hands-on practical experience.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66911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PLEASE DO NOT CHANGE PROJECT STATEMENT AS IT WAS APPROVED BY SIX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while considering the inter-variable causal relations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41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140b8ebbd3_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140b8ebbd3_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The basic scheme of a variational autoencoder. The model receives x {\displaystyle \mathbf {x} } as input. The encoder compresses it into the latent space. The decoder receives as input the information sampled from the latent space and produces x ′ {\displaystyle \mathbf {x'} } as similar as possible to x {\displaystyle \mathbf {x} } 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4571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9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19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9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9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9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9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19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19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8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9" name="Google Shape;69;p2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29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2" name="Google Shape;72;p29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9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9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9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9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29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29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2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22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29" name="Google Shape;29;p22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2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2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2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" name="Google Shape;34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_ONLY">
  <p:cSld name="TITLE_ONLY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434343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434343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434343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434343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434343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434343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434343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434343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rgbClr val="43434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 sz="1000" b="0" i="0" u="none" strike="noStrike" cap="none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25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44" name="Google Shape;44;p25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5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5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" name="Google Shape;49;p25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2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6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" name="Google Shape;53;p2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" name="Google Shape;54;p26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26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27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60" name="Google Shape;60;p27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7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27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7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7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" name="Google Shape;65;p2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9CA62BC0-FA9F-46BA-B73A-F8B8B8C15C3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411726960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4" name="think-cell Folie" r:id="rId15" imgW="532" imgH="530" progId="TCLayout.ActiveDocument.1">
                  <p:embed/>
                </p:oleObj>
              </mc:Choice>
              <mc:Fallback>
                <p:oleObj name="think-cell Folie" r:id="rId15" imgW="532" imgH="53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5.png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7.png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6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Relationship Id="rId9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8.png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11" Type="http://schemas.openxmlformats.org/officeDocument/2006/relationships/image" Target="../media/image22.png"/><Relationship Id="rId5" Type="http://schemas.openxmlformats.org/officeDocument/2006/relationships/oleObject" Target="../embeddings/oleObject10.bin"/><Relationship Id="rId10" Type="http://schemas.openxmlformats.org/officeDocument/2006/relationships/image" Target="../media/image21.png"/><Relationship Id="rId4" Type="http://schemas.openxmlformats.org/officeDocument/2006/relationships/notesSlide" Target="../notesSlides/notesSlide15.xml"/><Relationship Id="rId9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30.png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9.png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emf"/><Relationship Id="rId5" Type="http://schemas.openxmlformats.org/officeDocument/2006/relationships/oleObject" Target="../embeddings/oleObject3.bin"/><Relationship Id="rId10" Type="http://schemas.openxmlformats.org/officeDocument/2006/relationships/image" Target="../media/image12.sv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7.png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E030A7ED-462D-4CBD-825F-3ABE2850723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think-cell Folie" r:id="rId5" imgW="379" imgH="377" progId="TCLayout.ActiveDocument.1">
                  <p:embed/>
                </p:oleObj>
              </mc:Choice>
              <mc:Fallback>
                <p:oleObj name="think-cell Folie" r:id="rId5" imgW="379" imgH="377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E030A7ED-462D-4CBD-825F-3ABE28507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1" dirty="0"/>
              <a:t>AI-Driven Synthetic Data Generation</a:t>
            </a:r>
            <a:endParaRPr sz="3800" b="1"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598088" y="416516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Darya Bomberger, Kacper Krylowicz, Lucas Vilanova, Nicolas Bidaux</a:t>
            </a:r>
            <a:endParaRPr sz="1200" dirty="0"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6579575" y="4165175"/>
            <a:ext cx="26670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Capstone Project – 18.02.2022</a:t>
            </a:r>
            <a:endParaRPr sz="1200" dirty="0"/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DA5CC13C-7D56-4AED-BBAB-0E1C2EDDB6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6593" y="2756395"/>
            <a:ext cx="8222100" cy="432900"/>
          </a:xfrm>
        </p:spPr>
        <p:txBody>
          <a:bodyPr/>
          <a:lstStyle/>
          <a:p>
            <a:r>
              <a:rPr lang="de-DE" dirty="0"/>
              <a:t>i</a:t>
            </a:r>
            <a:r>
              <a:rPr lang="de-DE" dirty="0">
                <a:latin typeface="Roboto"/>
                <a:ea typeface="Roboto"/>
                <a:cs typeface="Roboto"/>
                <a:sym typeface="Roboto"/>
              </a:rPr>
              <a:t>n </a:t>
            </a:r>
            <a:r>
              <a:rPr lang="de-DE" dirty="0" err="1">
                <a:latin typeface="Roboto"/>
                <a:ea typeface="Roboto"/>
                <a:cs typeface="Roboto"/>
                <a:sym typeface="Roboto"/>
              </a:rPr>
              <a:t>collaboration</a:t>
            </a:r>
            <a:r>
              <a:rPr lang="de-DE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dirty="0" err="1">
                <a:latin typeface="Roboto"/>
                <a:ea typeface="Roboto"/>
                <a:cs typeface="Roboto"/>
                <a:sym typeface="Roboto"/>
              </a:rPr>
              <a:t>with</a:t>
            </a:r>
            <a:r>
              <a:rPr lang="de-DE" dirty="0">
                <a:latin typeface="Roboto"/>
                <a:ea typeface="Roboto"/>
                <a:cs typeface="Roboto"/>
                <a:sym typeface="Roboto"/>
              </a:rPr>
              <a:t> XXX</a:t>
            </a:r>
          </a:p>
          <a:p>
            <a:endParaRPr lang="de-DE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6B5132C6-E632-43D2-A716-0BD32536F60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155642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2" name="think-cell Folie" r:id="rId5" imgW="532" imgH="530" progId="TCLayout.ActiveDocument.1">
                  <p:embed/>
                </p:oleObj>
              </mc:Choice>
              <mc:Fallback>
                <p:oleObj name="think-cell Folie" r:id="rId5" imgW="532" imgH="53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6" name="Google Shape;236;g117c9b892d6_1_12"/>
          <p:cNvSpPr/>
          <p:nvPr/>
        </p:nvSpPr>
        <p:spPr>
          <a:xfrm>
            <a:off x="1423099" y="1379956"/>
            <a:ext cx="2650200" cy="501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Distance</a:t>
            </a:r>
            <a:r>
              <a:rPr lang="de-DE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12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analysis</a:t>
            </a:r>
            <a:endParaRPr dirty="0"/>
          </a:p>
        </p:txBody>
      </p:sp>
      <p:sp>
        <p:nvSpPr>
          <p:cNvPr id="237" name="Google Shape;237;g117c9b892d6_1_12"/>
          <p:cNvSpPr/>
          <p:nvPr/>
        </p:nvSpPr>
        <p:spPr>
          <a:xfrm>
            <a:off x="1423100" y="1981207"/>
            <a:ext cx="2650200" cy="2179800"/>
          </a:xfrm>
          <a:prstGeom prst="rect">
            <a:avLst/>
          </a:prstGeom>
          <a:solidFill>
            <a:srgbClr val="FBFB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950" tIns="35950" rIns="35950" bIns="45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Measures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via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Euclidean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distance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how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far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SD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from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RD. Returns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mean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and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std.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Preserves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privacy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if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38" name="Google Shape;238;g117c9b892d6_1_12"/>
          <p:cNvSpPr/>
          <p:nvPr/>
        </p:nvSpPr>
        <p:spPr>
          <a:xfrm>
            <a:off x="5233432" y="1379956"/>
            <a:ext cx="2650200" cy="501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de-DE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Attribute Inference Attack</a:t>
            </a:r>
            <a:endParaRPr/>
          </a:p>
        </p:txBody>
      </p:sp>
      <p:sp>
        <p:nvSpPr>
          <p:cNvPr id="239" name="Google Shape;239;g117c9b892d6_1_12"/>
          <p:cNvSpPr/>
          <p:nvPr/>
        </p:nvSpPr>
        <p:spPr>
          <a:xfrm>
            <a:off x="5233433" y="1981207"/>
            <a:ext cx="2650200" cy="2179800"/>
          </a:xfrm>
          <a:prstGeom prst="rect">
            <a:avLst/>
          </a:prstGeom>
          <a:solidFill>
            <a:srgbClr val="FBFB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950" tIns="35950" rIns="35950" bIns="45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Assumes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attacker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part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of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RD in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addition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STD. 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Trains on STD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predict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sensible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40" name="Google Shape;240;g117c9b892d6_1_12"/>
          <p:cNvSpPr/>
          <p:nvPr/>
        </p:nvSpPr>
        <p:spPr>
          <a:xfrm>
            <a:off x="2195624" y="3348500"/>
            <a:ext cx="1023300" cy="501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 </a:t>
            </a:r>
            <a:r>
              <a:rPr lang="de-DE" dirty="0" err="1"/>
              <a:t>mean</a:t>
            </a:r>
            <a:r>
              <a:rPr lang="de-DE" dirty="0"/>
              <a:t> &gt; 0.8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 </a:t>
            </a:r>
            <a:r>
              <a:rPr lang="de-DE" dirty="0" err="1"/>
              <a:t>std</a:t>
            </a:r>
            <a:r>
              <a:rPr lang="de-DE" dirty="0"/>
              <a:t>     &lt; 0.3</a:t>
            </a:r>
            <a:endParaRPr sz="12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1" name="Google Shape;241;g117c9b892d6_1_12"/>
          <p:cNvSpPr txBox="1">
            <a:spLocks noGrp="1"/>
          </p:cNvSpPr>
          <p:nvPr>
            <p:ph type="title"/>
          </p:nvPr>
        </p:nvSpPr>
        <p:spPr>
          <a:xfrm>
            <a:off x="311700" y="4048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790" b="1" dirty="0"/>
              <a:t>Privacy </a:t>
            </a:r>
            <a:r>
              <a:rPr lang="de-DE" sz="2790" b="1" dirty="0" err="1"/>
              <a:t>metrics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279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9FADB76E-B247-41E5-9A74-5F61DB875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1904398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0" name="think-cell Folie" r:id="rId5" imgW="532" imgH="530" progId="TCLayout.ActiveDocument.1">
                  <p:embed/>
                </p:oleObj>
              </mc:Choice>
              <mc:Fallback>
                <p:oleObj name="think-cell Folie" r:id="rId5" imgW="532" imgH="53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9" name="Google Shape;259;g117c9b892d6_1_0"/>
          <p:cNvSpPr txBox="1"/>
          <p:nvPr/>
        </p:nvSpPr>
        <p:spPr>
          <a:xfrm>
            <a:off x="311700" y="1058600"/>
            <a:ext cx="8241457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Goal: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Does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ML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trained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on STD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produce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similar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results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ML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trained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on RD?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Training RD and STD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with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different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Then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test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on RD and STD,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gather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F1-scores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(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RMSE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if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continuous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 and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compare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them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60" name="Google Shape;260;g117c9b892d6_1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67250" y="2790500"/>
            <a:ext cx="6050650" cy="2023175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  <p:sp>
        <p:nvSpPr>
          <p:cNvPr id="261" name="Google Shape;261;g117c9b892d6_1_0"/>
          <p:cNvSpPr txBox="1">
            <a:spLocks noGrp="1"/>
          </p:cNvSpPr>
          <p:nvPr>
            <p:ph type="title"/>
          </p:nvPr>
        </p:nvSpPr>
        <p:spPr>
          <a:xfrm>
            <a:off x="311700" y="4048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de-DE" sz="2790" b="1" dirty="0"/>
              <a:t>Utility </a:t>
            </a:r>
            <a:r>
              <a:rPr lang="de-DE" sz="2790" b="1" dirty="0" err="1"/>
              <a:t>metrics</a:t>
            </a:r>
            <a:endParaRPr sz="279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E62D8D69-0136-4367-872B-01A4CB75AE9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530726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6" name="think-cell Folie" r:id="rId5" imgW="532" imgH="530" progId="TCLayout.ActiveDocument.1">
                  <p:embed/>
                </p:oleObj>
              </mc:Choice>
              <mc:Fallback>
                <p:oleObj name="think-cell Folie" r:id="rId5" imgW="532" imgH="53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6" name="Google Shape;246;g117c9b892d6_1_32"/>
          <p:cNvSpPr/>
          <p:nvPr/>
        </p:nvSpPr>
        <p:spPr>
          <a:xfrm>
            <a:off x="379475" y="1318975"/>
            <a:ext cx="1798200" cy="503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Univariate </a:t>
            </a:r>
            <a:r>
              <a:rPr lang="de-DE" sz="12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analysis</a:t>
            </a:r>
            <a:endParaRPr dirty="0"/>
          </a:p>
        </p:txBody>
      </p:sp>
      <p:sp>
        <p:nvSpPr>
          <p:cNvPr id="247" name="Google Shape;247;g117c9b892d6_1_32"/>
          <p:cNvSpPr/>
          <p:nvPr/>
        </p:nvSpPr>
        <p:spPr>
          <a:xfrm>
            <a:off x="379475" y="1921647"/>
            <a:ext cx="1798200" cy="2816978"/>
          </a:xfrm>
          <a:prstGeom prst="rect">
            <a:avLst/>
          </a:prstGeom>
          <a:solidFill>
            <a:srgbClr val="FBFB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950" tIns="35950" rIns="35950" bIns="45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Does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STD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preserve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prob.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distributions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Methods: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KS-test, 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Chi-test, 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means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and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std’s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comparison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48" name="Google Shape;248;g117c9b892d6_1_32"/>
          <p:cNvSpPr/>
          <p:nvPr/>
        </p:nvSpPr>
        <p:spPr>
          <a:xfrm>
            <a:off x="2668283" y="1318975"/>
            <a:ext cx="1798200" cy="503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de-DE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Multivariate analysis</a:t>
            </a:r>
            <a:endParaRPr/>
          </a:p>
        </p:txBody>
      </p:sp>
      <p:sp>
        <p:nvSpPr>
          <p:cNvPr id="249" name="Google Shape;249;g117c9b892d6_1_32"/>
          <p:cNvSpPr/>
          <p:nvPr/>
        </p:nvSpPr>
        <p:spPr>
          <a:xfrm>
            <a:off x="2668284" y="1921647"/>
            <a:ext cx="1798200" cy="2816978"/>
          </a:xfrm>
          <a:prstGeom prst="rect">
            <a:avLst/>
          </a:prstGeom>
          <a:solidFill>
            <a:srgbClr val="FBFB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950" tIns="35950" rIns="35950" bIns="45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Does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STD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preserve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correlations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Method: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Pearson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Correlation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Coefficient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50" name="Google Shape;250;g117c9b892d6_1_32"/>
          <p:cNvSpPr/>
          <p:nvPr/>
        </p:nvSpPr>
        <p:spPr>
          <a:xfrm>
            <a:off x="4893548" y="1318975"/>
            <a:ext cx="1798200" cy="503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Dimensional analysis</a:t>
            </a:r>
            <a:endParaRPr/>
          </a:p>
        </p:txBody>
      </p:sp>
      <p:sp>
        <p:nvSpPr>
          <p:cNvPr id="251" name="Google Shape;251;g117c9b892d6_1_32"/>
          <p:cNvSpPr/>
          <p:nvPr/>
        </p:nvSpPr>
        <p:spPr>
          <a:xfrm>
            <a:off x="4893549" y="1921647"/>
            <a:ext cx="1798200" cy="2816978"/>
          </a:xfrm>
          <a:prstGeom prst="rect">
            <a:avLst/>
          </a:prstGeom>
          <a:solidFill>
            <a:srgbClr val="FBFB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950" tIns="35950" rIns="35950" bIns="45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Does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STD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preserve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dimensionality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Method: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Principal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Component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Analysis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52" name="Google Shape;252;g117c9b892d6_1_32"/>
          <p:cNvSpPr/>
          <p:nvPr/>
        </p:nvSpPr>
        <p:spPr>
          <a:xfrm>
            <a:off x="7034222" y="1318975"/>
            <a:ext cx="1798200" cy="503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de-DE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Label identification</a:t>
            </a:r>
            <a:endParaRPr/>
          </a:p>
        </p:txBody>
      </p:sp>
      <p:sp>
        <p:nvSpPr>
          <p:cNvPr id="253" name="Google Shape;253;g117c9b892d6_1_32"/>
          <p:cNvSpPr/>
          <p:nvPr/>
        </p:nvSpPr>
        <p:spPr>
          <a:xfrm>
            <a:off x="7034223" y="1921647"/>
            <a:ext cx="1798200" cy="2816978"/>
          </a:xfrm>
          <a:prstGeom prst="rect">
            <a:avLst/>
          </a:prstGeom>
          <a:solidFill>
            <a:srgbClr val="FBFB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950" tIns="35950" rIns="35950" bIns="456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After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shuffling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STD and RD,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can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 ML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distinguish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them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?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Method: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ML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model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dirty="0" err="1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used</a:t>
            </a:r>
            <a:r>
              <a:rPr lang="de-DE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Linear Regression </a:t>
            </a: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206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54" name="Google Shape;254;g117c9b892d6_1_32"/>
          <p:cNvSpPr txBox="1">
            <a:spLocks noGrp="1"/>
          </p:cNvSpPr>
          <p:nvPr>
            <p:ph type="title"/>
          </p:nvPr>
        </p:nvSpPr>
        <p:spPr>
          <a:xfrm>
            <a:off x="311700" y="4048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de-DE" sz="2790" b="1" dirty="0" err="1"/>
              <a:t>Resemblance</a:t>
            </a:r>
            <a:r>
              <a:rPr lang="de-DE" sz="2790" b="1" dirty="0"/>
              <a:t> </a:t>
            </a:r>
            <a:r>
              <a:rPr lang="de-DE" sz="2790" b="1" dirty="0" err="1"/>
              <a:t>metrics</a:t>
            </a:r>
            <a:endParaRPr sz="279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2790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9C5215C0-8E92-4C12-8CDC-0D8E0BDA93A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2" name="think-cell Folie" r:id="rId5" imgW="532" imgH="530" progId="TCLayout.ActiveDocument.1">
                  <p:embed/>
                </p:oleObj>
              </mc:Choice>
              <mc:Fallback>
                <p:oleObj name="think-cell Folie" r:id="rId5" imgW="532" imgH="530" progId="TCLayout.ActiveDocument.1">
                  <p:embed/>
                  <p:pic>
                    <p:nvPicPr>
                      <p:cNvPr id="2" name="Objekt 1" hidden="1">
                        <a:extLst>
                          <a:ext uri="{FF2B5EF4-FFF2-40B4-BE49-F238E27FC236}">
                            <a16:creationId xmlns:a16="http://schemas.microsoft.com/office/drawing/2014/main" id="{9C5215C0-8E92-4C12-8CDC-0D8E0BDA93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8" name="Google Shape;328;g1140b8ebbd3_3_0"/>
          <p:cNvSpPr txBox="1">
            <a:spLocks noGrp="1"/>
          </p:cNvSpPr>
          <p:nvPr>
            <p:ph type="title"/>
          </p:nvPr>
        </p:nvSpPr>
        <p:spPr>
          <a:xfrm>
            <a:off x="311700" y="4048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790" b="1" dirty="0" err="1"/>
              <a:t>Identify</a:t>
            </a:r>
            <a:r>
              <a:rPr lang="de-DE" sz="2790" b="1" dirty="0"/>
              <a:t> </a:t>
            </a:r>
            <a:r>
              <a:rPr lang="de-DE" sz="2790" b="1" dirty="0" err="1"/>
              <a:t>sufficient</a:t>
            </a:r>
            <a:r>
              <a:rPr lang="de-DE" sz="2790" b="1" dirty="0"/>
              <a:t> </a:t>
            </a:r>
            <a:r>
              <a:rPr lang="de-DE" sz="2790" b="1" dirty="0" err="1"/>
              <a:t>number</a:t>
            </a:r>
            <a:r>
              <a:rPr lang="de-DE" sz="2790" b="1" dirty="0"/>
              <a:t> </a:t>
            </a:r>
            <a:r>
              <a:rPr lang="de-DE" sz="2790" b="1" dirty="0" err="1"/>
              <a:t>of</a:t>
            </a:r>
            <a:r>
              <a:rPr lang="de-DE" sz="2790" b="1" dirty="0"/>
              <a:t> </a:t>
            </a:r>
            <a:r>
              <a:rPr lang="de-DE" sz="2790" b="1" dirty="0" err="1"/>
              <a:t>entries</a:t>
            </a:r>
            <a:r>
              <a:rPr lang="de-DE" sz="2790" b="1" dirty="0"/>
              <a:t> &amp; </a:t>
            </a:r>
            <a:r>
              <a:rPr lang="de-DE" sz="2790" b="1" dirty="0" err="1"/>
              <a:t>samples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279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F92818E-8DA2-4B92-B947-CD51ED7D4A38}"/>
              </a:ext>
            </a:extLst>
          </p:cNvPr>
          <p:cNvGrpSpPr/>
          <p:nvPr/>
        </p:nvGrpSpPr>
        <p:grpSpPr>
          <a:xfrm>
            <a:off x="1829780" y="1202687"/>
            <a:ext cx="5076340" cy="3666743"/>
            <a:chOff x="1829780" y="1202687"/>
            <a:chExt cx="5076340" cy="3666743"/>
          </a:xfrm>
        </p:grpSpPr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0BAA6856-9683-4FF6-86D3-B03D03F5D081}"/>
                </a:ext>
              </a:extLst>
            </p:cNvPr>
            <p:cNvSpPr txBox="1"/>
            <p:nvPr/>
          </p:nvSpPr>
          <p:spPr>
            <a:xfrm>
              <a:off x="4324515" y="4607820"/>
              <a:ext cx="10486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i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Real Samples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43144ECB-8797-42E1-9D47-5964B5C94F28}"/>
                </a:ext>
              </a:extLst>
            </p:cNvPr>
            <p:cNvSpPr txBox="1"/>
            <p:nvPr/>
          </p:nvSpPr>
          <p:spPr>
            <a:xfrm rot="16200000">
              <a:off x="833779" y="2566403"/>
              <a:ext cx="22536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100" b="1" i="1" dirty="0" err="1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Synthetic</a:t>
              </a:r>
              <a:r>
                <a:rPr lang="de-DE" sz="1100" b="1" i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Samples (% </a:t>
              </a:r>
              <a:r>
                <a:rPr lang="de-DE" sz="1100" b="1" i="1" dirty="0" err="1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entries</a:t>
              </a:r>
              <a:r>
                <a:rPr lang="de-DE" sz="1100" b="1" i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)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1EB667E-D1E4-4566-BFCC-A8240D374C0C}"/>
                </a:ext>
              </a:extLst>
            </p:cNvPr>
            <p:cNvGrpSpPr/>
            <p:nvPr/>
          </p:nvGrpSpPr>
          <p:grpSpPr>
            <a:xfrm>
              <a:off x="2237880" y="1202687"/>
              <a:ext cx="4668240" cy="3376216"/>
              <a:chOff x="837850" y="1336520"/>
              <a:chExt cx="4668240" cy="3376216"/>
            </a:xfrm>
          </p:grpSpPr>
          <p:cxnSp>
            <p:nvCxnSpPr>
              <p:cNvPr id="4" name="Gerader Verbinder 3">
                <a:extLst>
                  <a:ext uri="{FF2B5EF4-FFF2-40B4-BE49-F238E27FC236}">
                    <a16:creationId xmlns:a16="http://schemas.microsoft.com/office/drawing/2014/main" id="{4A0BA727-C39E-43D2-BAA3-50BD0E82CC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9987" y="1463041"/>
                <a:ext cx="0" cy="2736000"/>
              </a:xfrm>
              <a:prstGeom prst="line">
                <a:avLst/>
              </a:prstGeom>
              <a:ln w="6350">
                <a:solidFill>
                  <a:schemeClr val="accent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Gerader Verbinder 5">
                <a:extLst>
                  <a:ext uri="{FF2B5EF4-FFF2-40B4-BE49-F238E27FC236}">
                    <a16:creationId xmlns:a16="http://schemas.microsoft.com/office/drawing/2014/main" id="{246E045A-893C-4136-A803-3EDB30636C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58639" y="1463041"/>
                <a:ext cx="0" cy="2736000"/>
              </a:xfrm>
              <a:prstGeom prst="line">
                <a:avLst/>
              </a:prstGeom>
              <a:ln w="6350">
                <a:solidFill>
                  <a:schemeClr val="accent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Gerader Verbinder 6">
                <a:extLst>
                  <a:ext uri="{FF2B5EF4-FFF2-40B4-BE49-F238E27FC236}">
                    <a16:creationId xmlns:a16="http://schemas.microsoft.com/office/drawing/2014/main" id="{63A342AA-B8C9-4163-A750-D7D757E548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59538" y="1463041"/>
                <a:ext cx="0" cy="2736000"/>
              </a:xfrm>
              <a:prstGeom prst="line">
                <a:avLst/>
              </a:prstGeom>
              <a:ln w="6350">
                <a:solidFill>
                  <a:schemeClr val="accent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Gerader Verbinder 7">
                <a:extLst>
                  <a:ext uri="{FF2B5EF4-FFF2-40B4-BE49-F238E27FC236}">
                    <a16:creationId xmlns:a16="http://schemas.microsoft.com/office/drawing/2014/main" id="{30249421-70E4-439A-97BD-3991D87354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59089" y="1463041"/>
                <a:ext cx="0" cy="2736000"/>
              </a:xfrm>
              <a:prstGeom prst="line">
                <a:avLst/>
              </a:prstGeom>
              <a:ln w="6350">
                <a:solidFill>
                  <a:schemeClr val="accent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Gruppieren 12">
                <a:extLst>
                  <a:ext uri="{FF2B5EF4-FFF2-40B4-BE49-F238E27FC236}">
                    <a16:creationId xmlns:a16="http://schemas.microsoft.com/office/drawing/2014/main" id="{28D8DB98-166D-439F-925B-55437CCB8D82}"/>
                  </a:ext>
                </a:extLst>
              </p:cNvPr>
              <p:cNvGrpSpPr/>
              <p:nvPr/>
            </p:nvGrpSpPr>
            <p:grpSpPr>
              <a:xfrm rot="5400000">
                <a:off x="2099502" y="1039735"/>
                <a:ext cx="2698652" cy="3600000"/>
                <a:chOff x="1812387" y="1552135"/>
                <a:chExt cx="2698652" cy="2880000"/>
              </a:xfrm>
            </p:grpSpPr>
            <p:cxnSp>
              <p:nvCxnSpPr>
                <p:cNvPr id="14" name="Gerader Verbinder 13">
                  <a:extLst>
                    <a:ext uri="{FF2B5EF4-FFF2-40B4-BE49-F238E27FC236}">
                      <a16:creationId xmlns:a16="http://schemas.microsoft.com/office/drawing/2014/main" id="{812F5D98-EB03-4226-801F-CF0DE499D6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812387" y="1552135"/>
                  <a:ext cx="0" cy="2880000"/>
                </a:xfrm>
                <a:prstGeom prst="line">
                  <a:avLst/>
                </a:prstGeom>
                <a:ln w="6350">
                  <a:solidFill>
                    <a:schemeClr val="accent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Gerader Verbinder 14">
                  <a:extLst>
                    <a:ext uri="{FF2B5EF4-FFF2-40B4-BE49-F238E27FC236}">
                      <a16:creationId xmlns:a16="http://schemas.microsoft.com/office/drawing/2014/main" id="{2ADEF544-404E-47B6-A2BF-F40D778B66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11039" y="1552135"/>
                  <a:ext cx="0" cy="2880000"/>
                </a:xfrm>
                <a:prstGeom prst="line">
                  <a:avLst/>
                </a:prstGeom>
                <a:ln w="6350">
                  <a:solidFill>
                    <a:schemeClr val="accent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Gerader Verbinder 15">
                  <a:extLst>
                    <a:ext uri="{FF2B5EF4-FFF2-40B4-BE49-F238E27FC236}">
                      <a16:creationId xmlns:a16="http://schemas.microsoft.com/office/drawing/2014/main" id="{DD689423-7FA2-490B-B4FF-241ED9BA1A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11938" y="1552135"/>
                  <a:ext cx="0" cy="2880000"/>
                </a:xfrm>
                <a:prstGeom prst="line">
                  <a:avLst/>
                </a:prstGeom>
                <a:ln w="6350">
                  <a:solidFill>
                    <a:schemeClr val="accent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Gerader Verbinder 16">
                  <a:extLst>
                    <a:ext uri="{FF2B5EF4-FFF2-40B4-BE49-F238E27FC236}">
                      <a16:creationId xmlns:a16="http://schemas.microsoft.com/office/drawing/2014/main" id="{8FCB122C-431B-4338-B07E-B3AEBEA5EC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11489" y="1552135"/>
                  <a:ext cx="0" cy="2880000"/>
                </a:xfrm>
                <a:prstGeom prst="line">
                  <a:avLst/>
                </a:prstGeom>
                <a:ln w="6350">
                  <a:solidFill>
                    <a:schemeClr val="accent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2B43C80C-A36E-4B27-8FBA-F728237C9FE3}"/>
                  </a:ext>
                </a:extLst>
              </p:cNvPr>
              <p:cNvSpPr txBox="1"/>
              <p:nvPr/>
            </p:nvSpPr>
            <p:spPr>
              <a:xfrm>
                <a:off x="1418575" y="4448537"/>
                <a:ext cx="42511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100" b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100</a:t>
                </a:r>
              </a:p>
            </p:txBody>
          </p:sp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3B61DCF8-A3D0-4396-9BA8-D74706C53173}"/>
                  </a:ext>
                </a:extLst>
              </p:cNvPr>
              <p:cNvSpPr txBox="1"/>
              <p:nvPr/>
            </p:nvSpPr>
            <p:spPr>
              <a:xfrm>
                <a:off x="2318126" y="4451126"/>
                <a:ext cx="42511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100" b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500</a:t>
                </a:r>
              </a:p>
            </p:txBody>
          </p:sp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618AE863-35BE-49CB-A76B-7A94241F8B31}"/>
                  </a:ext>
                </a:extLst>
              </p:cNvPr>
              <p:cNvSpPr txBox="1"/>
              <p:nvPr/>
            </p:nvSpPr>
            <p:spPr>
              <a:xfrm>
                <a:off x="3167983" y="4448537"/>
                <a:ext cx="50526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100" b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1000</a:t>
                </a:r>
              </a:p>
            </p:txBody>
          </p:sp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A468C7CB-47FB-4BF5-B510-E7A205BC2BBC}"/>
                  </a:ext>
                </a:extLst>
              </p:cNvPr>
              <p:cNvSpPr txBox="1"/>
              <p:nvPr/>
            </p:nvSpPr>
            <p:spPr>
              <a:xfrm>
                <a:off x="4084403" y="4448537"/>
                <a:ext cx="50526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100" b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2000</a:t>
                </a:r>
              </a:p>
            </p:txBody>
          </p:sp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E95A4545-B9C6-440E-81F1-A009ED1AA18C}"/>
                  </a:ext>
                </a:extLst>
              </p:cNvPr>
              <p:cNvSpPr txBox="1"/>
              <p:nvPr/>
            </p:nvSpPr>
            <p:spPr>
              <a:xfrm>
                <a:off x="5000823" y="4451126"/>
                <a:ext cx="50526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100" b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5000</a:t>
                </a:r>
              </a:p>
            </p:txBody>
          </p:sp>
          <p:cxnSp>
            <p:nvCxnSpPr>
              <p:cNvPr id="26" name="Gerader Verbinder 25">
                <a:extLst>
                  <a:ext uri="{FF2B5EF4-FFF2-40B4-BE49-F238E27FC236}">
                    <a16:creationId xmlns:a16="http://schemas.microsoft.com/office/drawing/2014/main" id="{1F519D46-DF3C-4880-8CD5-007A5B059E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7410" y="1470062"/>
                <a:ext cx="0" cy="2736000"/>
              </a:xfrm>
              <a:prstGeom prst="line">
                <a:avLst/>
              </a:prstGeom>
              <a:ln w="6350">
                <a:solidFill>
                  <a:schemeClr val="accent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1F088E90-69C3-42ED-8EE2-AFE0034399D8}"/>
                  </a:ext>
                </a:extLst>
              </p:cNvPr>
              <p:cNvSpPr txBox="1"/>
              <p:nvPr/>
            </p:nvSpPr>
            <p:spPr>
              <a:xfrm>
                <a:off x="973770" y="4035171"/>
                <a:ext cx="44916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100" b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20%</a:t>
                </a:r>
              </a:p>
            </p:txBody>
          </p: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FF3B5F34-0345-4612-8FD0-BB45C4DD8179}"/>
                  </a:ext>
                </a:extLst>
              </p:cNvPr>
              <p:cNvSpPr txBox="1"/>
              <p:nvPr/>
            </p:nvSpPr>
            <p:spPr>
              <a:xfrm>
                <a:off x="928598" y="3135622"/>
                <a:ext cx="44916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100" b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50%</a:t>
                </a:r>
              </a:p>
            </p:txBody>
          </p:sp>
          <p:sp>
            <p:nvSpPr>
              <p:cNvPr id="31" name="Textfeld 30">
                <a:extLst>
                  <a:ext uri="{FF2B5EF4-FFF2-40B4-BE49-F238E27FC236}">
                    <a16:creationId xmlns:a16="http://schemas.microsoft.com/office/drawing/2014/main" id="{96532EEA-DD99-4DC0-8DA9-8C08CFD0D98B}"/>
                  </a:ext>
                </a:extLst>
              </p:cNvPr>
              <p:cNvSpPr txBox="1"/>
              <p:nvPr/>
            </p:nvSpPr>
            <p:spPr>
              <a:xfrm>
                <a:off x="837850" y="2224182"/>
                <a:ext cx="52931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100" b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100%</a:t>
                </a:r>
              </a:p>
            </p:txBody>
          </p:sp>
          <p:sp>
            <p:nvSpPr>
              <p:cNvPr id="32" name="Textfeld 31">
                <a:extLst>
                  <a:ext uri="{FF2B5EF4-FFF2-40B4-BE49-F238E27FC236}">
                    <a16:creationId xmlns:a16="http://schemas.microsoft.com/office/drawing/2014/main" id="{C763A9E1-9216-4981-AA3E-1FE66A23FDC7}"/>
                  </a:ext>
                </a:extLst>
              </p:cNvPr>
              <p:cNvSpPr txBox="1"/>
              <p:nvPr/>
            </p:nvSpPr>
            <p:spPr>
              <a:xfrm>
                <a:off x="837850" y="1336520"/>
                <a:ext cx="52931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100" b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200%</a:t>
                </a:r>
              </a:p>
            </p:txBody>
          </p:sp>
          <p:sp>
            <p:nvSpPr>
              <p:cNvPr id="29" name="Ellipse 28">
                <a:extLst>
                  <a:ext uri="{FF2B5EF4-FFF2-40B4-BE49-F238E27FC236}">
                    <a16:creationId xmlns:a16="http://schemas.microsoft.com/office/drawing/2014/main" id="{3BCC4EB5-4DDB-414C-BAC2-570E7F5033BA}"/>
                  </a:ext>
                </a:extLst>
              </p:cNvPr>
              <p:cNvSpPr/>
              <p:nvPr/>
            </p:nvSpPr>
            <p:spPr>
              <a:xfrm>
                <a:off x="1564978" y="4103641"/>
                <a:ext cx="180000" cy="180000"/>
              </a:xfrm>
              <a:prstGeom prst="ellipse">
                <a:avLst/>
              </a:prstGeom>
              <a:solidFill>
                <a:srgbClr val="92D050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5" name="Ellipse 34">
                <a:extLst>
                  <a:ext uri="{FF2B5EF4-FFF2-40B4-BE49-F238E27FC236}">
                    <a16:creationId xmlns:a16="http://schemas.microsoft.com/office/drawing/2014/main" id="{326B08F0-57B9-4B66-8F29-51E2E40AAB4D}"/>
                  </a:ext>
                </a:extLst>
              </p:cNvPr>
              <p:cNvSpPr/>
              <p:nvPr/>
            </p:nvSpPr>
            <p:spPr>
              <a:xfrm>
                <a:off x="2436837" y="1375857"/>
                <a:ext cx="246182" cy="0"/>
              </a:xfrm>
              <a:prstGeom prst="ellipse">
                <a:avLst/>
              </a:prstGeom>
              <a:solidFill>
                <a:srgbClr val="92D050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8B9E4060-09C9-4D42-82CC-168A7C16DDE8}"/>
                  </a:ext>
                </a:extLst>
              </p:cNvPr>
              <p:cNvSpPr/>
              <p:nvPr/>
            </p:nvSpPr>
            <p:spPr>
              <a:xfrm>
                <a:off x="1564978" y="3196161"/>
                <a:ext cx="180000" cy="180000"/>
              </a:xfrm>
              <a:prstGeom prst="ellipse">
                <a:avLst/>
              </a:prstGeom>
              <a:solidFill>
                <a:srgbClr val="92D050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DBD27118-E295-449D-B24B-05396A2D6AF9}"/>
                  </a:ext>
                </a:extLst>
              </p:cNvPr>
              <p:cNvSpPr/>
              <p:nvPr/>
            </p:nvSpPr>
            <p:spPr>
              <a:xfrm>
                <a:off x="1562714" y="2286600"/>
                <a:ext cx="180000" cy="180000"/>
              </a:xfrm>
              <a:prstGeom prst="ellipse">
                <a:avLst/>
              </a:prstGeom>
              <a:solidFill>
                <a:srgbClr val="92D050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8" name="Ellipse 37">
                <a:extLst>
                  <a:ext uri="{FF2B5EF4-FFF2-40B4-BE49-F238E27FC236}">
                    <a16:creationId xmlns:a16="http://schemas.microsoft.com/office/drawing/2014/main" id="{1A2DD657-BB66-4F95-B4F6-9E43C65C7BA2}"/>
                  </a:ext>
                </a:extLst>
              </p:cNvPr>
              <p:cNvSpPr/>
              <p:nvPr/>
            </p:nvSpPr>
            <p:spPr>
              <a:xfrm>
                <a:off x="1569987" y="1393317"/>
                <a:ext cx="180000" cy="180000"/>
              </a:xfrm>
              <a:prstGeom prst="ellipse">
                <a:avLst/>
              </a:prstGeom>
              <a:solidFill>
                <a:srgbClr val="92D050">
                  <a:alpha val="2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8" name="Ellipse 57">
                <a:extLst>
                  <a:ext uri="{FF2B5EF4-FFF2-40B4-BE49-F238E27FC236}">
                    <a16:creationId xmlns:a16="http://schemas.microsoft.com/office/drawing/2014/main" id="{BD3CA2F6-5F54-4245-AAC5-88DE2165B740}"/>
                  </a:ext>
                </a:extLst>
              </p:cNvPr>
              <p:cNvSpPr/>
              <p:nvPr/>
            </p:nvSpPr>
            <p:spPr>
              <a:xfrm>
                <a:off x="2468758" y="4116062"/>
                <a:ext cx="180000" cy="180000"/>
              </a:xfrm>
              <a:prstGeom prst="ellipse">
                <a:avLst/>
              </a:prstGeom>
              <a:solidFill>
                <a:srgbClr val="92D050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" name="Ellipse 58">
                <a:extLst>
                  <a:ext uri="{FF2B5EF4-FFF2-40B4-BE49-F238E27FC236}">
                    <a16:creationId xmlns:a16="http://schemas.microsoft.com/office/drawing/2014/main" id="{C427A2AF-BCC6-45D0-A6E8-820E9DBA1042}"/>
                  </a:ext>
                </a:extLst>
              </p:cNvPr>
              <p:cNvSpPr/>
              <p:nvPr/>
            </p:nvSpPr>
            <p:spPr>
              <a:xfrm>
                <a:off x="2468758" y="3208582"/>
                <a:ext cx="180000" cy="180000"/>
              </a:xfrm>
              <a:prstGeom prst="ellipse">
                <a:avLst/>
              </a:prstGeom>
              <a:solidFill>
                <a:srgbClr val="92D050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0" name="Ellipse 59">
                <a:extLst>
                  <a:ext uri="{FF2B5EF4-FFF2-40B4-BE49-F238E27FC236}">
                    <a16:creationId xmlns:a16="http://schemas.microsoft.com/office/drawing/2014/main" id="{D9DE0DC7-570F-4616-AB2B-0CE102174C91}"/>
                  </a:ext>
                </a:extLst>
              </p:cNvPr>
              <p:cNvSpPr/>
              <p:nvPr/>
            </p:nvSpPr>
            <p:spPr>
              <a:xfrm>
                <a:off x="2466494" y="2299021"/>
                <a:ext cx="180000" cy="180000"/>
              </a:xfrm>
              <a:prstGeom prst="ellipse">
                <a:avLst/>
              </a:prstGeom>
              <a:solidFill>
                <a:srgbClr val="92D050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1" name="Ellipse 60">
                <a:extLst>
                  <a:ext uri="{FF2B5EF4-FFF2-40B4-BE49-F238E27FC236}">
                    <a16:creationId xmlns:a16="http://schemas.microsoft.com/office/drawing/2014/main" id="{8645E0F6-D0DE-439F-9BC9-19EDCE095958}"/>
                  </a:ext>
                </a:extLst>
              </p:cNvPr>
              <p:cNvSpPr/>
              <p:nvPr/>
            </p:nvSpPr>
            <p:spPr>
              <a:xfrm>
                <a:off x="2473767" y="1405738"/>
                <a:ext cx="180000" cy="180000"/>
              </a:xfrm>
              <a:prstGeom prst="ellipse">
                <a:avLst/>
              </a:prstGeom>
              <a:solidFill>
                <a:srgbClr val="92D050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Ellipse 61">
                <a:extLst>
                  <a:ext uri="{FF2B5EF4-FFF2-40B4-BE49-F238E27FC236}">
                    <a16:creationId xmlns:a16="http://schemas.microsoft.com/office/drawing/2014/main" id="{35E21B8E-80DD-45E9-B1A2-AC77567F3DE4}"/>
                  </a:ext>
                </a:extLst>
              </p:cNvPr>
              <p:cNvSpPr/>
              <p:nvPr/>
            </p:nvSpPr>
            <p:spPr>
              <a:xfrm>
                <a:off x="3367528" y="4105059"/>
                <a:ext cx="180000" cy="180000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3" name="Ellipse 62">
                <a:extLst>
                  <a:ext uri="{FF2B5EF4-FFF2-40B4-BE49-F238E27FC236}">
                    <a16:creationId xmlns:a16="http://schemas.microsoft.com/office/drawing/2014/main" id="{8B7356F3-237D-41A5-8236-05C24BFEC325}"/>
                  </a:ext>
                </a:extLst>
              </p:cNvPr>
              <p:cNvSpPr/>
              <p:nvPr/>
            </p:nvSpPr>
            <p:spPr>
              <a:xfrm>
                <a:off x="3367528" y="3197579"/>
                <a:ext cx="180000" cy="180000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4" name="Ellipse 63">
                <a:extLst>
                  <a:ext uri="{FF2B5EF4-FFF2-40B4-BE49-F238E27FC236}">
                    <a16:creationId xmlns:a16="http://schemas.microsoft.com/office/drawing/2014/main" id="{0D9BD6C8-47E0-4BE8-8D75-E570D15FBADC}"/>
                  </a:ext>
                </a:extLst>
              </p:cNvPr>
              <p:cNvSpPr/>
              <p:nvPr/>
            </p:nvSpPr>
            <p:spPr>
              <a:xfrm>
                <a:off x="3365264" y="2288018"/>
                <a:ext cx="180000" cy="180000"/>
              </a:xfrm>
              <a:prstGeom prst="ellipse">
                <a:avLst/>
              </a:prstGeom>
              <a:solidFill>
                <a:srgbClr val="92D050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5" name="Ellipse 64">
                <a:extLst>
                  <a:ext uri="{FF2B5EF4-FFF2-40B4-BE49-F238E27FC236}">
                    <a16:creationId xmlns:a16="http://schemas.microsoft.com/office/drawing/2014/main" id="{D91E86E1-3E9B-4BCC-B035-6B659FDC94BC}"/>
                  </a:ext>
                </a:extLst>
              </p:cNvPr>
              <p:cNvSpPr/>
              <p:nvPr/>
            </p:nvSpPr>
            <p:spPr>
              <a:xfrm>
                <a:off x="3372537" y="1394735"/>
                <a:ext cx="180000" cy="180000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6" name="Ellipse 65">
                <a:extLst>
                  <a:ext uri="{FF2B5EF4-FFF2-40B4-BE49-F238E27FC236}">
                    <a16:creationId xmlns:a16="http://schemas.microsoft.com/office/drawing/2014/main" id="{E16C925E-4807-4F5C-A950-69B662D9095D}"/>
                  </a:ext>
                </a:extLst>
              </p:cNvPr>
              <p:cNvSpPr/>
              <p:nvPr/>
            </p:nvSpPr>
            <p:spPr>
              <a:xfrm>
                <a:off x="4260586" y="4103641"/>
                <a:ext cx="180000" cy="180000"/>
              </a:xfrm>
              <a:prstGeom prst="ellipse">
                <a:avLst/>
              </a:prstGeom>
              <a:solidFill>
                <a:srgbClr val="92D050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7" name="Ellipse 66">
                <a:extLst>
                  <a:ext uri="{FF2B5EF4-FFF2-40B4-BE49-F238E27FC236}">
                    <a16:creationId xmlns:a16="http://schemas.microsoft.com/office/drawing/2014/main" id="{FEA26A27-F50F-4F19-BAF9-A2087D508523}"/>
                  </a:ext>
                </a:extLst>
              </p:cNvPr>
              <p:cNvSpPr/>
              <p:nvPr/>
            </p:nvSpPr>
            <p:spPr>
              <a:xfrm>
                <a:off x="4260586" y="3196161"/>
                <a:ext cx="180000" cy="180000"/>
              </a:xfrm>
              <a:prstGeom prst="ellipse">
                <a:avLst/>
              </a:prstGeom>
              <a:solidFill>
                <a:srgbClr val="92D050">
                  <a:alpha val="4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8" name="Ellipse 67">
                <a:extLst>
                  <a:ext uri="{FF2B5EF4-FFF2-40B4-BE49-F238E27FC236}">
                    <a16:creationId xmlns:a16="http://schemas.microsoft.com/office/drawing/2014/main" id="{7E98760F-CCDB-4A60-8FEA-C133E6771DB3}"/>
                  </a:ext>
                </a:extLst>
              </p:cNvPr>
              <p:cNvSpPr/>
              <p:nvPr/>
            </p:nvSpPr>
            <p:spPr>
              <a:xfrm>
                <a:off x="4258322" y="2286600"/>
                <a:ext cx="180000" cy="180000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Ellipse 68">
                <a:extLst>
                  <a:ext uri="{FF2B5EF4-FFF2-40B4-BE49-F238E27FC236}">
                    <a16:creationId xmlns:a16="http://schemas.microsoft.com/office/drawing/2014/main" id="{BAC7B197-CA5D-493B-B2F4-188025B79926}"/>
                  </a:ext>
                </a:extLst>
              </p:cNvPr>
              <p:cNvSpPr/>
              <p:nvPr/>
            </p:nvSpPr>
            <p:spPr>
              <a:xfrm>
                <a:off x="4265595" y="1393317"/>
                <a:ext cx="180000" cy="180000"/>
              </a:xfrm>
              <a:prstGeom prst="ellipse">
                <a:avLst/>
              </a:prstGeom>
              <a:solidFill>
                <a:srgbClr val="92D050">
                  <a:alpha val="4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0" name="Ellipse 69">
                <a:extLst>
                  <a:ext uri="{FF2B5EF4-FFF2-40B4-BE49-F238E27FC236}">
                    <a16:creationId xmlns:a16="http://schemas.microsoft.com/office/drawing/2014/main" id="{90232BD2-7AB2-4CB6-A98F-A6D197AB5DA6}"/>
                  </a:ext>
                </a:extLst>
              </p:cNvPr>
              <p:cNvSpPr/>
              <p:nvPr/>
            </p:nvSpPr>
            <p:spPr>
              <a:xfrm>
                <a:off x="5167814" y="4109041"/>
                <a:ext cx="180000" cy="180000"/>
              </a:xfrm>
              <a:prstGeom prst="ellipse">
                <a:avLst/>
              </a:prstGeom>
              <a:solidFill>
                <a:srgbClr val="92D050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1B7650A1-64B5-48CC-955E-4CA55E355111}"/>
                  </a:ext>
                </a:extLst>
              </p:cNvPr>
              <p:cNvSpPr/>
              <p:nvPr/>
            </p:nvSpPr>
            <p:spPr>
              <a:xfrm>
                <a:off x="5167814" y="3201561"/>
                <a:ext cx="180000" cy="180000"/>
              </a:xfrm>
              <a:prstGeom prst="ellipse">
                <a:avLst/>
              </a:prstGeom>
              <a:solidFill>
                <a:srgbClr val="92D050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2" name="Ellipse 71">
                <a:extLst>
                  <a:ext uri="{FF2B5EF4-FFF2-40B4-BE49-F238E27FC236}">
                    <a16:creationId xmlns:a16="http://schemas.microsoft.com/office/drawing/2014/main" id="{DEC28099-674F-480E-BB3E-2A938622E3DE}"/>
                  </a:ext>
                </a:extLst>
              </p:cNvPr>
              <p:cNvSpPr/>
              <p:nvPr/>
            </p:nvSpPr>
            <p:spPr>
              <a:xfrm>
                <a:off x="5165550" y="2292000"/>
                <a:ext cx="180000" cy="180000"/>
              </a:xfrm>
              <a:prstGeom prst="ellipse">
                <a:avLst/>
              </a:prstGeom>
              <a:solidFill>
                <a:srgbClr val="92D050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73" name="Ellipse 72">
                <a:extLst>
                  <a:ext uri="{FF2B5EF4-FFF2-40B4-BE49-F238E27FC236}">
                    <a16:creationId xmlns:a16="http://schemas.microsoft.com/office/drawing/2014/main" id="{1391838E-87BF-4329-A450-4B9A1B027B09}"/>
                  </a:ext>
                </a:extLst>
              </p:cNvPr>
              <p:cNvSpPr/>
              <p:nvPr/>
            </p:nvSpPr>
            <p:spPr>
              <a:xfrm>
                <a:off x="5172823" y="1398717"/>
                <a:ext cx="180000" cy="180000"/>
              </a:xfrm>
              <a:prstGeom prst="ellipse">
                <a:avLst/>
              </a:prstGeom>
              <a:solidFill>
                <a:srgbClr val="92D050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48" name="Google Shape;159;p5">
            <a:extLst>
              <a:ext uri="{FF2B5EF4-FFF2-40B4-BE49-F238E27FC236}">
                <a16:creationId xmlns:a16="http://schemas.microsoft.com/office/drawing/2014/main" id="{5A26497F-E09E-4C53-9BF0-0595DF4327AE}"/>
              </a:ext>
            </a:extLst>
          </p:cNvPr>
          <p:cNvSpPr txBox="1"/>
          <p:nvPr/>
        </p:nvSpPr>
        <p:spPr>
          <a:xfrm>
            <a:off x="424244" y="4733500"/>
            <a:ext cx="2216129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* </a:t>
            </a:r>
            <a:r>
              <a:rPr lang="de-DE" sz="800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see</a:t>
            </a:r>
            <a:r>
              <a:rPr lang="de-DE" sz="8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800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details</a:t>
            </a:r>
            <a:r>
              <a:rPr lang="de-DE" sz="8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on </a:t>
            </a:r>
            <a:r>
              <a:rPr lang="de-DE" sz="800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slide</a:t>
            </a:r>
            <a:r>
              <a:rPr lang="de-DE" sz="8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22 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817BAD10-3B7D-4CA4-9995-DB26D39DCC77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6" name="think-cell Folie" r:id="rId4" imgW="532" imgH="530" progId="TCLayout.ActiveDocument.1">
                  <p:embed/>
                </p:oleObj>
              </mc:Choice>
              <mc:Fallback>
                <p:oleObj name="think-cell Folie" r:id="rId4" imgW="532" imgH="530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817BAD10-3B7D-4CA4-9995-DB26D39DCC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Google Shape;328;g1140b8ebbd3_3_0">
            <a:extLst>
              <a:ext uri="{FF2B5EF4-FFF2-40B4-BE49-F238E27FC236}">
                <a16:creationId xmlns:a16="http://schemas.microsoft.com/office/drawing/2014/main" id="{EE746416-1879-4263-81A7-F552E640ECF6}"/>
              </a:ext>
            </a:extLst>
          </p:cNvPr>
          <p:cNvSpPr txBox="1">
            <a:spLocks/>
          </p:cNvSpPr>
          <p:nvPr/>
        </p:nvSpPr>
        <p:spPr>
          <a:xfrm>
            <a:off x="311700" y="4048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2790" b="1" dirty="0"/>
              <a:t>More entries fewer epochs</a:t>
            </a:r>
            <a:endParaRPr lang="en-US" dirty="0"/>
          </a:p>
          <a:p>
            <a:endParaRPr lang="en-US" sz="2790" b="1" dirty="0"/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2D46978C-9EED-48C6-88F6-D33CEE8CD16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229"/>
          <a:stretch/>
        </p:blipFill>
        <p:spPr>
          <a:xfrm>
            <a:off x="5467750" y="404874"/>
            <a:ext cx="3240000" cy="1321139"/>
          </a:xfrm>
          <a:prstGeom prst="rect">
            <a:avLst/>
          </a:prstGeom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FC1832A9-DD6F-426F-92B0-275D2BF284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7750" y="1916544"/>
            <a:ext cx="3240000" cy="1260001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8F2C6790-6DF1-4101-9A7E-9538AE154A6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7750" y="3351722"/>
            <a:ext cx="3240000" cy="1313743"/>
          </a:xfrm>
          <a:prstGeom prst="rect">
            <a:avLst/>
          </a:prstGeom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F11DBE67-C824-417A-BF10-2BCD762675E2}"/>
              </a:ext>
            </a:extLst>
          </p:cNvPr>
          <p:cNvGrpSpPr/>
          <p:nvPr/>
        </p:nvGrpSpPr>
        <p:grpSpPr>
          <a:xfrm>
            <a:off x="311700" y="1312402"/>
            <a:ext cx="4679076" cy="3013075"/>
            <a:chOff x="-121680" y="1005374"/>
            <a:chExt cx="5388257" cy="3338704"/>
          </a:xfrm>
        </p:grpSpPr>
        <p:graphicFrame>
          <p:nvGraphicFramePr>
            <p:cNvPr id="41" name="Diagramm 40">
              <a:extLst>
                <a:ext uri="{FF2B5EF4-FFF2-40B4-BE49-F238E27FC236}">
                  <a16:creationId xmlns:a16="http://schemas.microsoft.com/office/drawing/2014/main" id="{FBC087C6-ABBA-4BA7-BD96-17C923EC1A2A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93651" y="1005374"/>
            <a:ext cx="5072926" cy="31164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149F6842-1004-4E8B-B10B-3AC86B5F4373}"/>
                </a:ext>
              </a:extLst>
            </p:cNvPr>
            <p:cNvCxnSpPr/>
            <p:nvPr/>
          </p:nvCxnSpPr>
          <p:spPr>
            <a:xfrm>
              <a:off x="583811" y="1093430"/>
              <a:ext cx="0" cy="2700000"/>
            </a:xfrm>
            <a:prstGeom prst="line">
              <a:avLst/>
            </a:prstGeom>
            <a:ln>
              <a:solidFill>
                <a:schemeClr val="bg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Gerader Verbinder 43">
              <a:extLst>
                <a:ext uri="{FF2B5EF4-FFF2-40B4-BE49-F238E27FC236}">
                  <a16:creationId xmlns:a16="http://schemas.microsoft.com/office/drawing/2014/main" id="{B84789EB-6F76-46EE-AAE4-476C79A81172}"/>
                </a:ext>
              </a:extLst>
            </p:cNvPr>
            <p:cNvCxnSpPr/>
            <p:nvPr/>
          </p:nvCxnSpPr>
          <p:spPr>
            <a:xfrm>
              <a:off x="2768993" y="1096814"/>
              <a:ext cx="0" cy="2700000"/>
            </a:xfrm>
            <a:prstGeom prst="line">
              <a:avLst/>
            </a:prstGeom>
            <a:ln>
              <a:solidFill>
                <a:schemeClr val="bg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r Verbinder 44">
              <a:extLst>
                <a:ext uri="{FF2B5EF4-FFF2-40B4-BE49-F238E27FC236}">
                  <a16:creationId xmlns:a16="http://schemas.microsoft.com/office/drawing/2014/main" id="{7E193AFE-FCC7-4572-BDDC-4D2203E00C19}"/>
                </a:ext>
              </a:extLst>
            </p:cNvPr>
            <p:cNvCxnSpPr/>
            <p:nvPr/>
          </p:nvCxnSpPr>
          <p:spPr>
            <a:xfrm>
              <a:off x="4968242" y="1090047"/>
              <a:ext cx="0" cy="2700000"/>
            </a:xfrm>
            <a:prstGeom prst="line">
              <a:avLst/>
            </a:prstGeom>
            <a:ln>
              <a:solidFill>
                <a:schemeClr val="bg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0DE9EF25-6009-4E89-AF3B-B67534E0D406}"/>
                </a:ext>
              </a:extLst>
            </p:cNvPr>
            <p:cNvSpPr txBox="1"/>
            <p:nvPr/>
          </p:nvSpPr>
          <p:spPr>
            <a:xfrm>
              <a:off x="2444224" y="4082468"/>
              <a:ext cx="64953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dirty="0" err="1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Epochs</a:t>
              </a:r>
              <a:endParaRPr lang="de-DE" sz="11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706E4C34-E2C0-4BDD-8C07-CCBBCF5B1BB4}"/>
                </a:ext>
              </a:extLst>
            </p:cNvPr>
            <p:cNvSpPr txBox="1"/>
            <p:nvPr/>
          </p:nvSpPr>
          <p:spPr>
            <a:xfrm rot="16200000">
              <a:off x="-430259" y="2432798"/>
              <a:ext cx="8787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GAN Score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2D22FD2-F59A-40FB-AA1E-D0323F4303DB}"/>
              </a:ext>
            </a:extLst>
          </p:cNvPr>
          <p:cNvGrpSpPr/>
          <p:nvPr/>
        </p:nvGrpSpPr>
        <p:grpSpPr>
          <a:xfrm>
            <a:off x="1576373" y="4740617"/>
            <a:ext cx="5991254" cy="261610"/>
            <a:chOff x="248720" y="4625205"/>
            <a:chExt cx="5991254" cy="261610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7E169480-F6BA-44EA-B6ED-48754B751A1C}"/>
                </a:ext>
              </a:extLst>
            </p:cNvPr>
            <p:cNvSpPr txBox="1"/>
            <p:nvPr/>
          </p:nvSpPr>
          <p:spPr>
            <a:xfrm>
              <a:off x="248720" y="4625205"/>
              <a:ext cx="68800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dirty="0">
                  <a:solidFill>
                    <a:srgbClr val="002060"/>
                  </a:solidFill>
                </a:rPr>
                <a:t>Legend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67E9F98-0BEF-4271-9A0A-A87CB1BEBEE4}"/>
                </a:ext>
              </a:extLst>
            </p:cNvPr>
            <p:cNvGrpSpPr/>
            <p:nvPr/>
          </p:nvGrpSpPr>
          <p:grpSpPr>
            <a:xfrm>
              <a:off x="1006523" y="4675237"/>
              <a:ext cx="864056" cy="169277"/>
              <a:chOff x="1223368" y="4648307"/>
              <a:chExt cx="864056" cy="169277"/>
            </a:xfrm>
          </p:grpSpPr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ECA354A1-2916-4D44-BF34-4F7C63B8EAD6}"/>
                  </a:ext>
                </a:extLst>
              </p:cNvPr>
              <p:cNvSpPr txBox="1"/>
              <p:nvPr/>
            </p:nvSpPr>
            <p:spPr>
              <a:xfrm>
                <a:off x="1399735" y="4648307"/>
                <a:ext cx="687689" cy="1692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de-DE" sz="1100" i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100 </a:t>
                </a:r>
                <a:r>
                  <a:rPr lang="de-DE" sz="1100" i="1" dirty="0" err="1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Entries</a:t>
                </a:r>
                <a:endParaRPr lang="de-DE" sz="1100" i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sp>
            <p:nvSpPr>
              <p:cNvPr id="6" name="Ellipse 5">
                <a:extLst>
                  <a:ext uri="{FF2B5EF4-FFF2-40B4-BE49-F238E27FC236}">
                    <a16:creationId xmlns:a16="http://schemas.microsoft.com/office/drawing/2014/main" id="{737161F6-CCBA-492E-99A7-A7531AECB891}"/>
                  </a:ext>
                </a:extLst>
              </p:cNvPr>
              <p:cNvSpPr/>
              <p:nvPr/>
            </p:nvSpPr>
            <p:spPr>
              <a:xfrm>
                <a:off x="1223368" y="4655964"/>
                <a:ext cx="153963" cy="153963"/>
              </a:xfrm>
              <a:prstGeom prst="ellipse">
                <a:avLst/>
              </a:prstGeom>
              <a:solidFill>
                <a:srgbClr val="118CFF"/>
              </a:solidFill>
              <a:ln>
                <a:solidFill>
                  <a:srgbClr val="118C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20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922218-2C9F-4091-A2D4-5FD82B464EC3}"/>
                </a:ext>
              </a:extLst>
            </p:cNvPr>
            <p:cNvGrpSpPr/>
            <p:nvPr/>
          </p:nvGrpSpPr>
          <p:grpSpPr>
            <a:xfrm>
              <a:off x="2036847" y="4675237"/>
              <a:ext cx="866746" cy="169277"/>
              <a:chOff x="2703774" y="4648307"/>
              <a:chExt cx="866746" cy="169277"/>
            </a:xfrm>
          </p:grpSpPr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CA3BC811-C00F-453B-89AF-203A5823F05F}"/>
                  </a:ext>
                </a:extLst>
              </p:cNvPr>
              <p:cNvSpPr txBox="1"/>
              <p:nvPr/>
            </p:nvSpPr>
            <p:spPr>
              <a:xfrm>
                <a:off x="2882831" y="4648307"/>
                <a:ext cx="687689" cy="1692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de-DE" sz="1100" i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500 </a:t>
                </a:r>
                <a:r>
                  <a:rPr lang="de-DE" sz="1100" i="1" dirty="0" err="1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Entries</a:t>
                </a:r>
                <a:endParaRPr lang="de-DE" sz="1100" i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2C6E61BE-022F-4AFC-AB53-BC0145F77A48}"/>
                  </a:ext>
                </a:extLst>
              </p:cNvPr>
              <p:cNvSpPr/>
              <p:nvPr/>
            </p:nvSpPr>
            <p:spPr>
              <a:xfrm>
                <a:off x="2703774" y="4655964"/>
                <a:ext cx="153963" cy="153963"/>
              </a:xfrm>
              <a:prstGeom prst="ellipse">
                <a:avLst/>
              </a:prstGeom>
              <a:solidFill>
                <a:srgbClr val="6A007B"/>
              </a:solidFill>
              <a:ln>
                <a:solidFill>
                  <a:srgbClr val="6A007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200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727A34D-80AA-46AE-9DD3-8B6135519E2D}"/>
                </a:ext>
              </a:extLst>
            </p:cNvPr>
            <p:cNvGrpSpPr/>
            <p:nvPr/>
          </p:nvGrpSpPr>
          <p:grpSpPr>
            <a:xfrm>
              <a:off x="3069861" y="4675237"/>
              <a:ext cx="946324" cy="169277"/>
              <a:chOff x="4184180" y="4648307"/>
              <a:chExt cx="946324" cy="169277"/>
            </a:xfrm>
          </p:grpSpPr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1A317B79-1204-45E8-873E-1D633BF7B2B4}"/>
                  </a:ext>
                </a:extLst>
              </p:cNvPr>
              <p:cNvSpPr txBox="1"/>
              <p:nvPr/>
            </p:nvSpPr>
            <p:spPr>
              <a:xfrm>
                <a:off x="4365871" y="4648307"/>
                <a:ext cx="764633" cy="1692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de-DE" sz="1100" i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1000 </a:t>
                </a:r>
                <a:r>
                  <a:rPr lang="de-DE" sz="1100" i="1" dirty="0" err="1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Entries</a:t>
                </a:r>
                <a:endParaRPr lang="de-DE" sz="1100" i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sp>
            <p:nvSpPr>
              <p:cNvPr id="22" name="Ellipse 21">
                <a:extLst>
                  <a:ext uri="{FF2B5EF4-FFF2-40B4-BE49-F238E27FC236}">
                    <a16:creationId xmlns:a16="http://schemas.microsoft.com/office/drawing/2014/main" id="{46EC68D2-67BC-40FD-A5EB-01266364BB24}"/>
                  </a:ext>
                </a:extLst>
              </p:cNvPr>
              <p:cNvSpPr/>
              <p:nvPr/>
            </p:nvSpPr>
            <p:spPr>
              <a:xfrm>
                <a:off x="4184180" y="4655964"/>
                <a:ext cx="153963" cy="153963"/>
              </a:xfrm>
              <a:prstGeom prst="ellipse">
                <a:avLst/>
              </a:prstGeom>
              <a:solidFill>
                <a:srgbClr val="12239D"/>
              </a:solidFill>
              <a:ln>
                <a:solidFill>
                  <a:srgbClr val="12239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20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46A7B1A-153D-43CA-9183-71EBC4B455E1}"/>
                </a:ext>
              </a:extLst>
            </p:cNvPr>
            <p:cNvGrpSpPr/>
            <p:nvPr/>
          </p:nvGrpSpPr>
          <p:grpSpPr>
            <a:xfrm>
              <a:off x="4182453" y="4675237"/>
              <a:ext cx="946324" cy="169277"/>
              <a:chOff x="5751148" y="4648307"/>
              <a:chExt cx="946324" cy="169277"/>
            </a:xfrm>
          </p:grpSpPr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396A2F45-8D89-46B5-BDD5-9B69E5240A47}"/>
                  </a:ext>
                </a:extLst>
              </p:cNvPr>
              <p:cNvSpPr txBox="1"/>
              <p:nvPr/>
            </p:nvSpPr>
            <p:spPr>
              <a:xfrm>
                <a:off x="5932839" y="4648307"/>
                <a:ext cx="764633" cy="1692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de-DE" sz="1100" i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2000 </a:t>
                </a:r>
                <a:r>
                  <a:rPr lang="de-DE" sz="1100" i="1" dirty="0" err="1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Entries</a:t>
                </a:r>
                <a:endParaRPr lang="de-DE" sz="1100" i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sp>
            <p:nvSpPr>
              <p:cNvPr id="23" name="Ellipse 22">
                <a:extLst>
                  <a:ext uri="{FF2B5EF4-FFF2-40B4-BE49-F238E27FC236}">
                    <a16:creationId xmlns:a16="http://schemas.microsoft.com/office/drawing/2014/main" id="{5D287645-FABF-4ED6-960C-51A96C56A78C}"/>
                  </a:ext>
                </a:extLst>
              </p:cNvPr>
              <p:cNvSpPr/>
              <p:nvPr/>
            </p:nvSpPr>
            <p:spPr>
              <a:xfrm>
                <a:off x="5751148" y="4655964"/>
                <a:ext cx="153963" cy="153963"/>
              </a:xfrm>
              <a:prstGeom prst="ellipse">
                <a:avLst/>
              </a:prstGeom>
              <a:solidFill>
                <a:srgbClr val="E66B37"/>
              </a:solidFill>
              <a:ln>
                <a:solidFill>
                  <a:srgbClr val="E66B3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20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9598834-7F1E-45C3-87AB-266537B66141}"/>
                </a:ext>
              </a:extLst>
            </p:cNvPr>
            <p:cNvGrpSpPr/>
            <p:nvPr/>
          </p:nvGrpSpPr>
          <p:grpSpPr>
            <a:xfrm>
              <a:off x="5295047" y="4675237"/>
              <a:ext cx="944927" cy="169277"/>
              <a:chOff x="7318116" y="4679065"/>
              <a:chExt cx="944927" cy="169277"/>
            </a:xfrm>
          </p:grpSpPr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D3DBD105-A83F-4CAE-B2E3-8F82028C7E7B}"/>
                  </a:ext>
                </a:extLst>
              </p:cNvPr>
              <p:cNvSpPr txBox="1"/>
              <p:nvPr/>
            </p:nvSpPr>
            <p:spPr>
              <a:xfrm>
                <a:off x="7498410" y="4679065"/>
                <a:ext cx="764633" cy="1692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de-DE" sz="1100" i="1" dirty="0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5000 </a:t>
                </a:r>
                <a:r>
                  <a:rPr lang="de-DE" sz="1100" i="1" dirty="0" err="1">
                    <a:solidFill>
                      <a:srgbClr val="002060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Entries</a:t>
                </a:r>
                <a:endParaRPr lang="de-DE" sz="1100" i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sp>
            <p:nvSpPr>
              <p:cNvPr id="24" name="Ellipse 23">
                <a:extLst>
                  <a:ext uri="{FF2B5EF4-FFF2-40B4-BE49-F238E27FC236}">
                    <a16:creationId xmlns:a16="http://schemas.microsoft.com/office/drawing/2014/main" id="{FB34DF36-F3F7-42CD-9407-FA7464CCAF20}"/>
                  </a:ext>
                </a:extLst>
              </p:cNvPr>
              <p:cNvSpPr/>
              <p:nvPr/>
            </p:nvSpPr>
            <p:spPr>
              <a:xfrm>
                <a:off x="7318116" y="4686723"/>
                <a:ext cx="153963" cy="153963"/>
              </a:xfrm>
              <a:prstGeom prst="ellipse">
                <a:avLst/>
              </a:prstGeom>
              <a:solidFill>
                <a:srgbClr val="DF44A6"/>
              </a:solidFill>
              <a:ln>
                <a:solidFill>
                  <a:srgbClr val="DF44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200"/>
              </a:p>
            </p:txBody>
          </p: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B57746-EF6C-4049-B054-1CFEF595EEB3}"/>
              </a:ext>
            </a:extLst>
          </p:cNvPr>
          <p:cNvGrpSpPr/>
          <p:nvPr/>
        </p:nvGrpSpPr>
        <p:grpSpPr>
          <a:xfrm>
            <a:off x="5467750" y="204775"/>
            <a:ext cx="3240000" cy="169277"/>
            <a:chOff x="5467750" y="235597"/>
            <a:chExt cx="3240000" cy="169277"/>
          </a:xfrm>
        </p:grpSpPr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01A6C83A-368E-40B2-BA50-3A4CE6A2E569}"/>
                </a:ext>
              </a:extLst>
            </p:cNvPr>
            <p:cNvSpPr txBox="1"/>
            <p:nvPr/>
          </p:nvSpPr>
          <p:spPr>
            <a:xfrm>
              <a:off x="5467750" y="235597"/>
              <a:ext cx="540212" cy="169277"/>
            </a:xfrm>
            <a:prstGeom prst="rect">
              <a:avLst/>
            </a:prstGeom>
            <a:noFill/>
          </p:spPr>
          <p:txBody>
            <a:bodyPr wrap="none" lIns="0" tIns="0" rIns="0" rtlCol="0">
              <a:spAutoFit/>
            </a:bodyPr>
            <a:lstStyle/>
            <a:p>
              <a:r>
                <a:rPr lang="de-DE" sz="800" b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500 </a:t>
              </a:r>
              <a:r>
                <a:rPr lang="de-DE" sz="800" b="1" dirty="0" err="1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Epochs</a:t>
              </a:r>
              <a:endParaRPr lang="de-DE" sz="8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BF0CA7C-74B3-4715-AE57-CC6F40553DCA}"/>
                </a:ext>
              </a:extLst>
            </p:cNvPr>
            <p:cNvCxnSpPr>
              <a:cxnSpLocks/>
            </p:cNvCxnSpPr>
            <p:nvPr/>
          </p:nvCxnSpPr>
          <p:spPr>
            <a:xfrm>
              <a:off x="5467750" y="404874"/>
              <a:ext cx="324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F5011C-9528-44C9-AD6E-B81C8DF9B697}"/>
              </a:ext>
            </a:extLst>
          </p:cNvPr>
          <p:cNvGrpSpPr/>
          <p:nvPr/>
        </p:nvGrpSpPr>
        <p:grpSpPr>
          <a:xfrm>
            <a:off x="5467750" y="1716445"/>
            <a:ext cx="3240000" cy="169277"/>
            <a:chOff x="5467750" y="1747267"/>
            <a:chExt cx="3240000" cy="169277"/>
          </a:xfrm>
        </p:grpSpPr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9CCFBDD6-E559-4D60-BFDF-888C8BF1AE57}"/>
                </a:ext>
              </a:extLst>
            </p:cNvPr>
            <p:cNvSpPr txBox="1"/>
            <p:nvPr/>
          </p:nvSpPr>
          <p:spPr>
            <a:xfrm>
              <a:off x="5467750" y="1747267"/>
              <a:ext cx="599523" cy="169277"/>
            </a:xfrm>
            <a:prstGeom prst="rect">
              <a:avLst/>
            </a:prstGeom>
            <a:noFill/>
          </p:spPr>
          <p:txBody>
            <a:bodyPr wrap="none" lIns="0" tIns="0" rIns="0" rtlCol="0">
              <a:spAutoFit/>
            </a:bodyPr>
            <a:lstStyle/>
            <a:p>
              <a:r>
                <a:rPr lang="de-DE" sz="800" b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1000 </a:t>
              </a:r>
              <a:r>
                <a:rPr lang="de-DE" sz="800" b="1" dirty="0" err="1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Epochs</a:t>
              </a:r>
              <a:endParaRPr lang="de-DE" sz="8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3BC8905-DD2E-48F2-966B-164A854DF11A}"/>
                </a:ext>
              </a:extLst>
            </p:cNvPr>
            <p:cNvCxnSpPr>
              <a:cxnSpLocks/>
            </p:cNvCxnSpPr>
            <p:nvPr/>
          </p:nvCxnSpPr>
          <p:spPr>
            <a:xfrm>
              <a:off x="5467750" y="1916544"/>
              <a:ext cx="324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A250841-E22A-43EA-B276-872DC21BA4E6}"/>
              </a:ext>
            </a:extLst>
          </p:cNvPr>
          <p:cNvGrpSpPr/>
          <p:nvPr/>
        </p:nvGrpSpPr>
        <p:grpSpPr>
          <a:xfrm>
            <a:off x="5467750" y="3151623"/>
            <a:ext cx="3240000" cy="169277"/>
            <a:chOff x="5467750" y="3182445"/>
            <a:chExt cx="3240000" cy="169277"/>
          </a:xfrm>
        </p:grpSpPr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28551CA2-CAD9-4CF1-8745-64555190F4CE}"/>
                </a:ext>
              </a:extLst>
            </p:cNvPr>
            <p:cNvSpPr txBox="1"/>
            <p:nvPr/>
          </p:nvSpPr>
          <p:spPr>
            <a:xfrm>
              <a:off x="5467750" y="3182445"/>
              <a:ext cx="599523" cy="169277"/>
            </a:xfrm>
            <a:prstGeom prst="rect">
              <a:avLst/>
            </a:prstGeom>
            <a:noFill/>
          </p:spPr>
          <p:txBody>
            <a:bodyPr wrap="none" lIns="0" tIns="0" rIns="0" rtlCol="0">
              <a:spAutoFit/>
            </a:bodyPr>
            <a:lstStyle/>
            <a:p>
              <a:r>
                <a:rPr lang="de-DE" sz="800" b="1" dirty="0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1500 </a:t>
              </a:r>
              <a:r>
                <a:rPr lang="de-DE" sz="800" b="1" dirty="0" err="1">
                  <a:solidFill>
                    <a:srgbClr val="00206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Epochs</a:t>
              </a:r>
              <a:endParaRPr lang="de-DE" sz="8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D33D45C-9B51-4E74-BE9B-FBBC338B9AF1}"/>
                </a:ext>
              </a:extLst>
            </p:cNvPr>
            <p:cNvCxnSpPr>
              <a:cxnSpLocks/>
            </p:cNvCxnSpPr>
            <p:nvPr/>
          </p:nvCxnSpPr>
          <p:spPr>
            <a:xfrm>
              <a:off x="5467750" y="3351722"/>
              <a:ext cx="324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76465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8"/>
          <p:cNvSpPr txBox="1"/>
          <p:nvPr/>
        </p:nvSpPr>
        <p:spPr>
          <a:xfrm>
            <a:off x="311700" y="4319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</a:pPr>
            <a:r>
              <a:rPr lang="de-DE" sz="279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evaluation of the models reveals</a:t>
            </a:r>
            <a:endParaRPr sz="2790" b="1" i="0" u="none" strike="noStrike" cap="none">
              <a:solidFill>
                <a:schemeClr val="dk1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8"/>
          <p:cNvSpPr/>
          <p:nvPr/>
        </p:nvSpPr>
        <p:spPr>
          <a:xfrm>
            <a:off x="630930" y="1903100"/>
            <a:ext cx="1080000" cy="438021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38100" sx="98000" sy="98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72000" tIns="0" rIns="3600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Autoencoder</a:t>
            </a:r>
            <a:endParaRPr/>
          </a:p>
        </p:txBody>
      </p:sp>
      <p:sp>
        <p:nvSpPr>
          <p:cNvPr id="268" name="Google Shape;268;p8"/>
          <p:cNvSpPr/>
          <p:nvPr/>
        </p:nvSpPr>
        <p:spPr>
          <a:xfrm>
            <a:off x="630930" y="2397708"/>
            <a:ext cx="1080000" cy="1464507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38100" sx="98000" sy="98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72000" tIns="0" rIns="3600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GANs</a:t>
            </a:r>
            <a:endParaRPr/>
          </a:p>
        </p:txBody>
      </p:sp>
      <p:grpSp>
        <p:nvGrpSpPr>
          <p:cNvPr id="269" name="Google Shape;269;p8"/>
          <p:cNvGrpSpPr/>
          <p:nvPr/>
        </p:nvGrpSpPr>
        <p:grpSpPr>
          <a:xfrm>
            <a:off x="630931" y="1676957"/>
            <a:ext cx="1080000" cy="182471"/>
            <a:chOff x="529304" y="1665263"/>
            <a:chExt cx="3744001" cy="182471"/>
          </a:xfrm>
        </p:grpSpPr>
        <p:cxnSp>
          <p:nvCxnSpPr>
            <p:cNvPr id="270" name="Google Shape;270;p8"/>
            <p:cNvCxnSpPr/>
            <p:nvPr/>
          </p:nvCxnSpPr>
          <p:spPr>
            <a:xfrm>
              <a:off x="529305" y="1847734"/>
              <a:ext cx="37440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1" name="Google Shape;271;p8"/>
            <p:cNvSpPr txBox="1"/>
            <p:nvPr/>
          </p:nvSpPr>
          <p:spPr>
            <a:xfrm>
              <a:off x="529304" y="1665263"/>
              <a:ext cx="3744001" cy="1748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36000" anchor="b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9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Method</a:t>
              </a:r>
              <a:endPara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2" name="Google Shape;272;p8"/>
          <p:cNvGrpSpPr/>
          <p:nvPr/>
        </p:nvGrpSpPr>
        <p:grpSpPr>
          <a:xfrm>
            <a:off x="1749666" y="1676957"/>
            <a:ext cx="1080000" cy="182471"/>
            <a:chOff x="529304" y="1665263"/>
            <a:chExt cx="3744001" cy="182471"/>
          </a:xfrm>
        </p:grpSpPr>
        <p:cxnSp>
          <p:nvCxnSpPr>
            <p:cNvPr id="273" name="Google Shape;273;p8"/>
            <p:cNvCxnSpPr/>
            <p:nvPr/>
          </p:nvCxnSpPr>
          <p:spPr>
            <a:xfrm>
              <a:off x="529305" y="1847734"/>
              <a:ext cx="37440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4" name="Google Shape;274;p8"/>
            <p:cNvSpPr txBox="1"/>
            <p:nvPr/>
          </p:nvSpPr>
          <p:spPr>
            <a:xfrm>
              <a:off x="529304" y="1665263"/>
              <a:ext cx="3744001" cy="1748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36000" anchor="b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9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Model</a:t>
              </a:r>
              <a:endPara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" name="Google Shape;275;p8"/>
          <p:cNvSpPr/>
          <p:nvPr/>
        </p:nvSpPr>
        <p:spPr>
          <a:xfrm>
            <a:off x="1749666" y="1903100"/>
            <a:ext cx="1080000" cy="43801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TVAE</a:t>
            </a:r>
            <a:endParaRPr dirty="0"/>
          </a:p>
        </p:txBody>
      </p:sp>
      <p:sp>
        <p:nvSpPr>
          <p:cNvPr id="276" name="Google Shape;276;p8"/>
          <p:cNvSpPr/>
          <p:nvPr/>
        </p:nvSpPr>
        <p:spPr>
          <a:xfrm>
            <a:off x="1749666" y="2397708"/>
            <a:ext cx="1080000" cy="43801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CopulaGAN</a:t>
            </a:r>
            <a:endParaRPr sz="9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8"/>
          <p:cNvSpPr/>
          <p:nvPr/>
        </p:nvSpPr>
        <p:spPr>
          <a:xfrm>
            <a:off x="1749666" y="2910582"/>
            <a:ext cx="1080000" cy="43801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CTGAN</a:t>
            </a:r>
            <a:endParaRPr/>
          </a:p>
        </p:txBody>
      </p:sp>
      <p:sp>
        <p:nvSpPr>
          <p:cNvPr id="278" name="Google Shape;278;p8"/>
          <p:cNvSpPr/>
          <p:nvPr/>
        </p:nvSpPr>
        <p:spPr>
          <a:xfrm>
            <a:off x="1749666" y="3424200"/>
            <a:ext cx="1080000" cy="43801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DP-CTGAN</a:t>
            </a:r>
            <a:endParaRPr/>
          </a:p>
        </p:txBody>
      </p:sp>
      <p:sp>
        <p:nvSpPr>
          <p:cNvPr id="279" name="Google Shape;279;p8"/>
          <p:cNvSpPr txBox="1"/>
          <p:nvPr/>
        </p:nvSpPr>
        <p:spPr>
          <a:xfrm>
            <a:off x="2893943" y="1676957"/>
            <a:ext cx="1080000" cy="174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Resemblance (R)</a:t>
            </a:r>
            <a:endParaRPr sz="9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8"/>
          <p:cNvSpPr txBox="1"/>
          <p:nvPr/>
        </p:nvSpPr>
        <p:spPr>
          <a:xfrm>
            <a:off x="4063762" y="1676957"/>
            <a:ext cx="1080000" cy="174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Utility (U)</a:t>
            </a:r>
            <a:endParaRPr sz="9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8"/>
          <p:cNvSpPr txBox="1"/>
          <p:nvPr/>
        </p:nvSpPr>
        <p:spPr>
          <a:xfrm>
            <a:off x="5208039" y="1676957"/>
            <a:ext cx="1080000" cy="174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Privacy (P)</a:t>
            </a:r>
            <a:endParaRPr sz="9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2" name="Google Shape;282;p8"/>
          <p:cNvGrpSpPr/>
          <p:nvPr/>
        </p:nvGrpSpPr>
        <p:grpSpPr>
          <a:xfrm>
            <a:off x="2893943" y="1859428"/>
            <a:ext cx="5619128" cy="0"/>
            <a:chOff x="2574713" y="1847734"/>
            <a:chExt cx="5619128" cy="0"/>
          </a:xfrm>
        </p:grpSpPr>
        <p:cxnSp>
          <p:nvCxnSpPr>
            <p:cNvPr id="283" name="Google Shape;283;p8"/>
            <p:cNvCxnSpPr/>
            <p:nvPr/>
          </p:nvCxnSpPr>
          <p:spPr>
            <a:xfrm>
              <a:off x="2574713" y="1847734"/>
              <a:ext cx="10800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p8"/>
            <p:cNvCxnSpPr/>
            <p:nvPr/>
          </p:nvCxnSpPr>
          <p:spPr>
            <a:xfrm>
              <a:off x="3744532" y="1847734"/>
              <a:ext cx="10800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p8"/>
            <p:cNvCxnSpPr/>
            <p:nvPr/>
          </p:nvCxnSpPr>
          <p:spPr>
            <a:xfrm>
              <a:off x="4888809" y="1847734"/>
              <a:ext cx="10800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p8"/>
            <p:cNvCxnSpPr/>
            <p:nvPr/>
          </p:nvCxnSpPr>
          <p:spPr>
            <a:xfrm>
              <a:off x="6093565" y="1847734"/>
              <a:ext cx="2100276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87" name="Google Shape;287;p8"/>
          <p:cNvSpPr txBox="1"/>
          <p:nvPr/>
        </p:nvSpPr>
        <p:spPr>
          <a:xfrm>
            <a:off x="6412795" y="1676957"/>
            <a:ext cx="2100276" cy="174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Description</a:t>
            </a:r>
            <a:endParaRPr sz="9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8"/>
          <p:cNvSpPr txBox="1"/>
          <p:nvPr/>
        </p:nvSpPr>
        <p:spPr>
          <a:xfrm>
            <a:off x="6412795" y="1893175"/>
            <a:ext cx="2100274" cy="45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spAutoFit/>
          </a:bodyPr>
          <a:lstStyle/>
          <a:p>
            <a:pPr marL="108000" marR="0" lvl="0" indent="-1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▪"/>
            </a:pP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Very fast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run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generate</a:t>
            </a:r>
            <a:endParaRPr dirty="0"/>
          </a:p>
          <a:p>
            <a:pPr marL="108000" marR="0" lvl="0" indent="-1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▪"/>
            </a:pP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Good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rapid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prototyping</a:t>
            </a:r>
            <a:endParaRPr dirty="0"/>
          </a:p>
          <a:p>
            <a:pPr marL="108000" marR="0" lvl="0" indent="-1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▪"/>
            </a:pP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Relatively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low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on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both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i="1" dirty="0">
                <a:solidFill>
                  <a:schemeClr val="dk1"/>
                </a:solidFill>
              </a:rPr>
              <a:t>R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&amp; P</a:t>
            </a:r>
            <a:endParaRPr dirty="0"/>
          </a:p>
        </p:txBody>
      </p:sp>
      <p:sp>
        <p:nvSpPr>
          <p:cNvPr id="289" name="Google Shape;289;p8"/>
          <p:cNvSpPr txBox="1"/>
          <p:nvPr/>
        </p:nvSpPr>
        <p:spPr>
          <a:xfrm>
            <a:off x="6412795" y="2392600"/>
            <a:ext cx="2100276" cy="45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spAutoFit/>
          </a:bodyPr>
          <a:lstStyle/>
          <a:p>
            <a:pPr marL="108000" marR="0" lvl="0" indent="-1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▪"/>
            </a:pP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Slower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generate</a:t>
            </a:r>
            <a:endParaRPr dirty="0"/>
          </a:p>
          <a:p>
            <a:pPr marL="108000" marR="0" lvl="0" indent="-1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▪"/>
            </a:pP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Robust on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utility</a:t>
            </a:r>
            <a:endParaRPr dirty="0"/>
          </a:p>
          <a:p>
            <a:pPr marL="108000" marR="0" lvl="0" indent="-1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▪"/>
            </a:pP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Low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privacy</a:t>
            </a:r>
            <a:endParaRPr dirty="0"/>
          </a:p>
        </p:txBody>
      </p:sp>
      <p:sp>
        <p:nvSpPr>
          <p:cNvPr id="290" name="Google Shape;290;p8"/>
          <p:cNvSpPr txBox="1"/>
          <p:nvPr/>
        </p:nvSpPr>
        <p:spPr>
          <a:xfrm>
            <a:off x="6412795" y="2910582"/>
            <a:ext cx="2100276" cy="45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spAutoFit/>
          </a:bodyPr>
          <a:lstStyle/>
          <a:p>
            <a:pPr marL="108000" indent="-108000" defTabSz="913554">
              <a:buClr>
                <a:schemeClr val="tx1"/>
              </a:buClr>
              <a:buFont typeface="Wingdings" panose="05000000000000000000" pitchFamily="2" charset="2"/>
              <a:buChar char="§"/>
              <a:defRPr/>
            </a:pPr>
            <a:r>
              <a:rPr lang="en-US" sz="900" i="1" dirty="0">
                <a:solidFill>
                  <a:schemeClr val="tx1"/>
                </a:solidFill>
                <a:latin typeface="+mj-lt"/>
                <a:ea typeface="+mn-ea"/>
              </a:rPr>
              <a:t>Process </a:t>
            </a:r>
            <a:r>
              <a:rPr lang="en-US" sz="900" i="1" dirty="0">
                <a:solidFill>
                  <a:schemeClr val="dk1"/>
                </a:solidFill>
              </a:rPr>
              <a:t>various</a:t>
            </a:r>
            <a:r>
              <a:rPr lang="en-US" sz="900" i="1" dirty="0">
                <a:solidFill>
                  <a:schemeClr val="tx1"/>
                </a:solidFill>
                <a:latin typeface="+mj-lt"/>
                <a:ea typeface="+mn-ea"/>
              </a:rPr>
              <a:t> types of data</a:t>
            </a:r>
          </a:p>
          <a:p>
            <a:pPr marL="108000" indent="-108000" defTabSz="913554">
              <a:buClr>
                <a:schemeClr val="tx1"/>
              </a:buClr>
              <a:buFont typeface="Wingdings" panose="05000000000000000000" pitchFamily="2" charset="2"/>
              <a:buChar char="§"/>
              <a:defRPr/>
            </a:pPr>
            <a:r>
              <a:rPr lang="en-US" sz="900" i="1" dirty="0">
                <a:solidFill>
                  <a:schemeClr val="tx1"/>
                </a:solidFill>
                <a:latin typeface="+mj-lt"/>
                <a:ea typeface="+mn-ea"/>
              </a:rPr>
              <a:t>Wide range of the hyperparameters</a:t>
            </a:r>
          </a:p>
          <a:p>
            <a:pPr marL="108000" indent="-108000" defTabSz="913554">
              <a:buClr>
                <a:schemeClr val="tx1"/>
              </a:buClr>
              <a:buFont typeface="Wingdings" panose="05000000000000000000" pitchFamily="2" charset="2"/>
              <a:buChar char="§"/>
              <a:defRPr/>
            </a:pPr>
            <a:r>
              <a:rPr lang="en-US" sz="900" i="1" dirty="0">
                <a:solidFill>
                  <a:schemeClr val="tx1"/>
                </a:solidFill>
                <a:latin typeface="+mj-lt"/>
                <a:ea typeface="+mn-ea"/>
              </a:rPr>
              <a:t>Stable model performance</a:t>
            </a:r>
          </a:p>
        </p:txBody>
      </p:sp>
      <p:grpSp>
        <p:nvGrpSpPr>
          <p:cNvPr id="291" name="Google Shape;291;p8"/>
          <p:cNvGrpSpPr/>
          <p:nvPr/>
        </p:nvGrpSpPr>
        <p:grpSpPr>
          <a:xfrm>
            <a:off x="2893943" y="2369412"/>
            <a:ext cx="5619128" cy="0"/>
            <a:chOff x="2574713" y="1847734"/>
            <a:chExt cx="5619128" cy="0"/>
          </a:xfrm>
        </p:grpSpPr>
        <p:cxnSp>
          <p:nvCxnSpPr>
            <p:cNvPr id="292" name="Google Shape;292;p8"/>
            <p:cNvCxnSpPr/>
            <p:nvPr/>
          </p:nvCxnSpPr>
          <p:spPr>
            <a:xfrm>
              <a:off x="2574713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3" name="Google Shape;293;p8"/>
            <p:cNvCxnSpPr/>
            <p:nvPr/>
          </p:nvCxnSpPr>
          <p:spPr>
            <a:xfrm>
              <a:off x="3744532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4" name="Google Shape;294;p8"/>
            <p:cNvCxnSpPr/>
            <p:nvPr/>
          </p:nvCxnSpPr>
          <p:spPr>
            <a:xfrm>
              <a:off x="4888809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5" name="Google Shape;295;p8"/>
            <p:cNvCxnSpPr/>
            <p:nvPr/>
          </p:nvCxnSpPr>
          <p:spPr>
            <a:xfrm>
              <a:off x="6093565" y="1847734"/>
              <a:ext cx="2100276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grpSp>
        <p:nvGrpSpPr>
          <p:cNvPr id="296" name="Google Shape;296;p8"/>
          <p:cNvGrpSpPr/>
          <p:nvPr/>
        </p:nvGrpSpPr>
        <p:grpSpPr>
          <a:xfrm>
            <a:off x="2893943" y="2872781"/>
            <a:ext cx="5619128" cy="0"/>
            <a:chOff x="2574713" y="1847734"/>
            <a:chExt cx="5619128" cy="0"/>
          </a:xfrm>
        </p:grpSpPr>
        <p:cxnSp>
          <p:nvCxnSpPr>
            <p:cNvPr id="297" name="Google Shape;297;p8"/>
            <p:cNvCxnSpPr/>
            <p:nvPr/>
          </p:nvCxnSpPr>
          <p:spPr>
            <a:xfrm>
              <a:off x="2574713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8" name="Google Shape;298;p8"/>
            <p:cNvCxnSpPr/>
            <p:nvPr/>
          </p:nvCxnSpPr>
          <p:spPr>
            <a:xfrm>
              <a:off x="3744532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9" name="Google Shape;299;p8"/>
            <p:cNvCxnSpPr/>
            <p:nvPr/>
          </p:nvCxnSpPr>
          <p:spPr>
            <a:xfrm>
              <a:off x="4888809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p8"/>
            <p:cNvCxnSpPr/>
            <p:nvPr/>
          </p:nvCxnSpPr>
          <p:spPr>
            <a:xfrm>
              <a:off x="6093565" y="1847734"/>
              <a:ext cx="2100276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grpSp>
        <p:nvGrpSpPr>
          <p:cNvPr id="301" name="Google Shape;301;p8"/>
          <p:cNvGrpSpPr/>
          <p:nvPr/>
        </p:nvGrpSpPr>
        <p:grpSpPr>
          <a:xfrm>
            <a:off x="2893943" y="3386399"/>
            <a:ext cx="5619128" cy="0"/>
            <a:chOff x="2574713" y="1847734"/>
            <a:chExt cx="5619128" cy="0"/>
          </a:xfrm>
        </p:grpSpPr>
        <p:cxnSp>
          <p:nvCxnSpPr>
            <p:cNvPr id="302" name="Google Shape;302;p8"/>
            <p:cNvCxnSpPr/>
            <p:nvPr/>
          </p:nvCxnSpPr>
          <p:spPr>
            <a:xfrm>
              <a:off x="2574713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p8"/>
            <p:cNvCxnSpPr/>
            <p:nvPr/>
          </p:nvCxnSpPr>
          <p:spPr>
            <a:xfrm>
              <a:off x="3744532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4" name="Google Shape;304;p8"/>
            <p:cNvCxnSpPr/>
            <p:nvPr/>
          </p:nvCxnSpPr>
          <p:spPr>
            <a:xfrm>
              <a:off x="4888809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5" name="Google Shape;305;p8"/>
            <p:cNvCxnSpPr/>
            <p:nvPr/>
          </p:nvCxnSpPr>
          <p:spPr>
            <a:xfrm>
              <a:off x="6093565" y="1847734"/>
              <a:ext cx="2100276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grpSp>
        <p:nvGrpSpPr>
          <p:cNvPr id="306" name="Google Shape;306;p8"/>
          <p:cNvGrpSpPr/>
          <p:nvPr/>
        </p:nvGrpSpPr>
        <p:grpSpPr>
          <a:xfrm>
            <a:off x="2893943" y="3900018"/>
            <a:ext cx="5619128" cy="0"/>
            <a:chOff x="2574713" y="1847734"/>
            <a:chExt cx="5619128" cy="0"/>
          </a:xfrm>
        </p:grpSpPr>
        <p:cxnSp>
          <p:nvCxnSpPr>
            <p:cNvPr id="307" name="Google Shape;307;p8"/>
            <p:cNvCxnSpPr/>
            <p:nvPr/>
          </p:nvCxnSpPr>
          <p:spPr>
            <a:xfrm>
              <a:off x="2574713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p8"/>
            <p:cNvCxnSpPr/>
            <p:nvPr/>
          </p:nvCxnSpPr>
          <p:spPr>
            <a:xfrm>
              <a:off x="3744532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p8"/>
            <p:cNvCxnSpPr/>
            <p:nvPr/>
          </p:nvCxnSpPr>
          <p:spPr>
            <a:xfrm>
              <a:off x="4888809" y="1847734"/>
              <a:ext cx="1080000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p8"/>
            <p:cNvCxnSpPr/>
            <p:nvPr/>
          </p:nvCxnSpPr>
          <p:spPr>
            <a:xfrm>
              <a:off x="6093565" y="1847734"/>
              <a:ext cx="2100276" cy="0"/>
            </a:xfrm>
            <a:prstGeom prst="straightConnector1">
              <a:avLst/>
            </a:prstGeom>
            <a:noFill/>
            <a:ln w="9525" cap="flat" cmpd="sng">
              <a:solidFill>
                <a:schemeClr val="lt2">
                  <a:alpha val="49803"/>
                </a:schemeClr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11" name="Google Shape;311;p8"/>
          <p:cNvSpPr/>
          <p:nvPr/>
        </p:nvSpPr>
        <p:spPr>
          <a:xfrm>
            <a:off x="2893943" y="1903100"/>
            <a:ext cx="1080000" cy="438016"/>
          </a:xfrm>
          <a:prstGeom prst="rect">
            <a:avLst/>
          </a:prstGeom>
          <a:solidFill>
            <a:srgbClr val="CCE9A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0.51</a:t>
            </a:r>
            <a:endParaRPr/>
          </a:p>
        </p:txBody>
      </p:sp>
      <p:sp>
        <p:nvSpPr>
          <p:cNvPr id="312" name="Google Shape;312;p8"/>
          <p:cNvSpPr/>
          <p:nvPr/>
        </p:nvSpPr>
        <p:spPr>
          <a:xfrm>
            <a:off x="4063762" y="1903100"/>
            <a:ext cx="1080000" cy="438016"/>
          </a:xfrm>
          <a:prstGeom prst="rect">
            <a:avLst/>
          </a:prstGeom>
          <a:solidFill>
            <a:srgbClr val="92D05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0.87</a:t>
            </a:r>
            <a:endParaRPr/>
          </a:p>
        </p:txBody>
      </p:sp>
      <p:sp>
        <p:nvSpPr>
          <p:cNvPr id="313" name="Google Shape;313;p8"/>
          <p:cNvSpPr/>
          <p:nvPr/>
        </p:nvSpPr>
        <p:spPr>
          <a:xfrm>
            <a:off x="5208039" y="1903100"/>
            <a:ext cx="1080000" cy="438016"/>
          </a:xfrm>
          <a:prstGeom prst="rect">
            <a:avLst/>
          </a:prstGeom>
          <a:solidFill>
            <a:srgbClr val="FFFF9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0.24</a:t>
            </a:r>
            <a:endParaRPr/>
          </a:p>
        </p:txBody>
      </p:sp>
      <p:sp>
        <p:nvSpPr>
          <p:cNvPr id="314" name="Google Shape;314;p8"/>
          <p:cNvSpPr/>
          <p:nvPr/>
        </p:nvSpPr>
        <p:spPr>
          <a:xfrm>
            <a:off x="2893943" y="2402461"/>
            <a:ext cx="1080000" cy="438016"/>
          </a:xfrm>
          <a:prstGeom prst="rect">
            <a:avLst/>
          </a:prstGeom>
          <a:solidFill>
            <a:srgbClr val="B6DF8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0.68</a:t>
            </a:r>
            <a:endParaRPr/>
          </a:p>
        </p:txBody>
      </p:sp>
      <p:sp>
        <p:nvSpPr>
          <p:cNvPr id="315" name="Google Shape;315;p8"/>
          <p:cNvSpPr/>
          <p:nvPr/>
        </p:nvSpPr>
        <p:spPr>
          <a:xfrm>
            <a:off x="4063762" y="2402461"/>
            <a:ext cx="1080000" cy="438016"/>
          </a:xfrm>
          <a:prstGeom prst="rect">
            <a:avLst/>
          </a:prstGeom>
          <a:solidFill>
            <a:srgbClr val="92D05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0.74</a:t>
            </a:r>
            <a:endParaRPr/>
          </a:p>
        </p:txBody>
      </p:sp>
      <p:sp>
        <p:nvSpPr>
          <p:cNvPr id="316" name="Google Shape;316;p8"/>
          <p:cNvSpPr/>
          <p:nvPr/>
        </p:nvSpPr>
        <p:spPr>
          <a:xfrm>
            <a:off x="5208039" y="2402461"/>
            <a:ext cx="1080000" cy="438016"/>
          </a:xfrm>
          <a:prstGeom prst="rect">
            <a:avLst/>
          </a:prstGeom>
          <a:solidFill>
            <a:srgbClr val="FFFF9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de-DE" sz="9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0.27</a:t>
            </a:r>
            <a:endParaRPr sz="900" b="1" dirty="0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317" name="Google Shape;317;p8"/>
          <p:cNvSpPr/>
          <p:nvPr/>
        </p:nvSpPr>
        <p:spPr>
          <a:xfrm>
            <a:off x="2893943" y="2910582"/>
            <a:ext cx="1080000" cy="438016"/>
          </a:xfrm>
          <a:prstGeom prst="rect">
            <a:avLst/>
          </a:prstGeom>
          <a:solidFill>
            <a:srgbClr val="92D05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0.79</a:t>
            </a:r>
            <a:endParaRPr/>
          </a:p>
        </p:txBody>
      </p:sp>
      <p:sp>
        <p:nvSpPr>
          <p:cNvPr id="318" name="Google Shape;318;p8"/>
          <p:cNvSpPr/>
          <p:nvPr/>
        </p:nvSpPr>
        <p:spPr>
          <a:xfrm>
            <a:off x="4063762" y="2910582"/>
            <a:ext cx="1080000" cy="438016"/>
          </a:xfrm>
          <a:prstGeom prst="rect">
            <a:avLst/>
          </a:prstGeom>
          <a:solidFill>
            <a:srgbClr val="92D05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0.78</a:t>
            </a:r>
            <a:endParaRPr/>
          </a:p>
        </p:txBody>
      </p:sp>
      <p:sp>
        <p:nvSpPr>
          <p:cNvPr id="319" name="Google Shape;319;p8"/>
          <p:cNvSpPr/>
          <p:nvPr/>
        </p:nvSpPr>
        <p:spPr>
          <a:xfrm>
            <a:off x="5208039" y="2910582"/>
            <a:ext cx="1080000" cy="438016"/>
          </a:xfrm>
          <a:prstGeom prst="rect">
            <a:avLst/>
          </a:prstGeom>
          <a:solidFill>
            <a:srgbClr val="FFFF9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de-DE" sz="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0.25</a:t>
            </a:r>
            <a:endParaRPr sz="900" b="1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320" name="Google Shape;320;p8"/>
          <p:cNvSpPr/>
          <p:nvPr/>
        </p:nvSpPr>
        <p:spPr>
          <a:xfrm>
            <a:off x="2893943" y="3424200"/>
            <a:ext cx="1080000" cy="438016"/>
          </a:xfrm>
          <a:prstGeom prst="rect">
            <a:avLst/>
          </a:prstGeom>
          <a:solidFill>
            <a:srgbClr val="B6DF8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0.58</a:t>
            </a:r>
            <a:endParaRPr/>
          </a:p>
        </p:txBody>
      </p:sp>
      <p:sp>
        <p:nvSpPr>
          <p:cNvPr id="321" name="Google Shape;321;p8"/>
          <p:cNvSpPr/>
          <p:nvPr/>
        </p:nvSpPr>
        <p:spPr>
          <a:xfrm>
            <a:off x="4063762" y="3424200"/>
            <a:ext cx="1080000" cy="438016"/>
          </a:xfrm>
          <a:prstGeom prst="rect">
            <a:avLst/>
          </a:prstGeom>
          <a:solidFill>
            <a:srgbClr val="DFF1CB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0.42</a:t>
            </a:r>
            <a:endParaRPr/>
          </a:p>
        </p:txBody>
      </p:sp>
      <p:sp>
        <p:nvSpPr>
          <p:cNvPr id="322" name="Google Shape;322;p8"/>
          <p:cNvSpPr/>
          <p:nvPr/>
        </p:nvSpPr>
        <p:spPr>
          <a:xfrm>
            <a:off x="5208039" y="3424200"/>
            <a:ext cx="1080000" cy="438016"/>
          </a:xfrm>
          <a:prstGeom prst="rect">
            <a:avLst/>
          </a:prstGeom>
          <a:solidFill>
            <a:srgbClr val="B6DF89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0.63</a:t>
            </a:r>
            <a:endParaRPr/>
          </a:p>
        </p:txBody>
      </p:sp>
      <p:sp>
        <p:nvSpPr>
          <p:cNvPr id="323" name="Google Shape;323;p8"/>
          <p:cNvSpPr txBox="1"/>
          <p:nvPr/>
        </p:nvSpPr>
        <p:spPr>
          <a:xfrm>
            <a:off x="6412795" y="3424200"/>
            <a:ext cx="2100276" cy="45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ctr" anchorCtr="0">
            <a:spAutoFit/>
          </a:bodyPr>
          <a:lstStyle/>
          <a:p>
            <a:pPr marL="108000" marR="0" lvl="0" indent="-1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▪"/>
            </a:pP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Difficult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&amp;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run</a:t>
            </a:r>
            <a:endParaRPr dirty="0"/>
          </a:p>
          <a:p>
            <a:pPr marL="108000" marR="0" lvl="0" indent="-1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▪"/>
            </a:pP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Needs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“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built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from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scratch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dirty="0"/>
          </a:p>
          <a:p>
            <a:pPr marL="108000" marR="0" lvl="0" indent="-1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▪"/>
            </a:pP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Highest</a:t>
            </a:r>
            <a:r>
              <a:rPr lang="de-DE" sz="9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9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privacy</a:t>
            </a:r>
            <a:endParaRPr dirty="0"/>
          </a:p>
        </p:txBody>
      </p:sp>
      <p:sp>
        <p:nvSpPr>
          <p:cNvPr id="60" name="Google Shape;159;p5">
            <a:extLst>
              <a:ext uri="{FF2B5EF4-FFF2-40B4-BE49-F238E27FC236}">
                <a16:creationId xmlns:a16="http://schemas.microsoft.com/office/drawing/2014/main" id="{94A92037-9A0A-4F51-A035-4D3E30453DB8}"/>
              </a:ext>
            </a:extLst>
          </p:cNvPr>
          <p:cNvSpPr txBox="1"/>
          <p:nvPr/>
        </p:nvSpPr>
        <p:spPr>
          <a:xfrm>
            <a:off x="424244" y="4733500"/>
            <a:ext cx="2909799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* </a:t>
            </a:r>
            <a:r>
              <a:rPr lang="de-DE" sz="800" b="0" i="0" u="none" strike="noStrike" cap="none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Trained</a:t>
            </a:r>
            <a:r>
              <a:rPr lang="de-DE" sz="8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on 5000 </a:t>
            </a:r>
            <a:r>
              <a:rPr lang="de-DE" sz="800" b="0" i="0" u="none" strike="noStrike" cap="none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entries</a:t>
            </a:r>
            <a:r>
              <a:rPr lang="de-DE" sz="8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5000 </a:t>
            </a:r>
            <a:r>
              <a:rPr lang="de-DE" sz="800" b="0" i="0" u="none" strike="noStrike" cap="none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samples</a:t>
            </a:r>
            <a:r>
              <a:rPr lang="de-DE" sz="8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500 </a:t>
            </a:r>
            <a:r>
              <a:rPr lang="de-DE" sz="800" b="0" i="0" u="none" strike="noStrike" cap="none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epochs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38F55148-7B05-43C4-B15B-652F98F1A17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0" name="think-cell Folie" r:id="rId5" imgW="532" imgH="530" progId="TCLayout.ActiveDocument.1">
                  <p:embed/>
                </p:oleObj>
              </mc:Choice>
              <mc:Fallback>
                <p:oleObj name="think-cell Folie" r:id="rId5" imgW="532" imgH="530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38F55148-7B05-43C4-B15B-652F98F1A1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6" name="Google Shape;186;p6"/>
          <p:cNvSpPr/>
          <p:nvPr/>
        </p:nvSpPr>
        <p:spPr>
          <a:xfrm>
            <a:off x="739739" y="1108651"/>
            <a:ext cx="7664522" cy="3683362"/>
          </a:xfrm>
          <a:prstGeom prst="rect">
            <a:avLst/>
          </a:prstGeom>
          <a:solidFill>
            <a:srgbClr val="FBFB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950" tIns="35950" rIns="35950" bIns="456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99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311699" y="410000"/>
            <a:ext cx="8520602" cy="6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790" b="1" dirty="0"/>
              <a:t>Differential Privacy on GANs</a:t>
            </a:r>
          </a:p>
        </p:txBody>
      </p:sp>
      <p:sp>
        <p:nvSpPr>
          <p:cNvPr id="189" name="Google Shape;189;p6"/>
          <p:cNvSpPr/>
          <p:nvPr/>
        </p:nvSpPr>
        <p:spPr>
          <a:xfrm>
            <a:off x="2172973" y="3406583"/>
            <a:ext cx="1351686" cy="768684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6"/>
          <p:cNvSpPr/>
          <p:nvPr/>
        </p:nvSpPr>
        <p:spPr>
          <a:xfrm>
            <a:off x="4370866" y="1659738"/>
            <a:ext cx="1556739" cy="58534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6"/>
          <p:cNvSpPr/>
          <p:nvPr/>
        </p:nvSpPr>
        <p:spPr>
          <a:xfrm>
            <a:off x="2172973" y="1470649"/>
            <a:ext cx="1351686" cy="963520"/>
          </a:xfrm>
          <a:custGeom>
            <a:avLst/>
            <a:gdLst/>
            <a:ahLst/>
            <a:cxnLst/>
            <a:rect l="l" t="t" r="r" b="b"/>
            <a:pathLst>
              <a:path w="21600" h="19777" extrusionOk="0">
                <a:moveTo>
                  <a:pt x="0" y="3372"/>
                </a:moveTo>
                <a:lnTo>
                  <a:pt x="18595" y="3372"/>
                </a:lnTo>
                <a:lnTo>
                  <a:pt x="18595" y="16535"/>
                </a:lnTo>
                <a:cubicBezTo>
                  <a:pt x="9298" y="16535"/>
                  <a:pt x="9298" y="21600"/>
                  <a:pt x="0" y="19068"/>
                </a:cubicBezTo>
                <a:close/>
                <a:moveTo>
                  <a:pt x="1532" y="3372"/>
                </a:moveTo>
                <a:lnTo>
                  <a:pt x="1532" y="1665"/>
                </a:lnTo>
                <a:lnTo>
                  <a:pt x="20000" y="1665"/>
                </a:lnTo>
                <a:lnTo>
                  <a:pt x="20000" y="14911"/>
                </a:lnTo>
                <a:cubicBezTo>
                  <a:pt x="19298" y="14911"/>
                  <a:pt x="18595" y="15003"/>
                  <a:pt x="18595" y="15003"/>
                </a:cubicBezTo>
                <a:moveTo>
                  <a:pt x="2972" y="1665"/>
                </a:moveTo>
                <a:lnTo>
                  <a:pt x="2972" y="0"/>
                </a:lnTo>
                <a:lnTo>
                  <a:pt x="21600" y="0"/>
                </a:lnTo>
                <a:lnTo>
                  <a:pt x="21600" y="13205"/>
                </a:lnTo>
                <a:cubicBezTo>
                  <a:pt x="20800" y="13205"/>
                  <a:pt x="20000" y="13274"/>
                  <a:pt x="20000" y="13274"/>
                </a:cubicBezTo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6"/>
          <p:cNvSpPr/>
          <p:nvPr/>
        </p:nvSpPr>
        <p:spPr>
          <a:xfrm>
            <a:off x="4451682" y="3309168"/>
            <a:ext cx="1395106" cy="963520"/>
          </a:xfrm>
          <a:custGeom>
            <a:avLst/>
            <a:gdLst/>
            <a:ahLst/>
            <a:cxnLst/>
            <a:rect l="l" t="t" r="r" b="b"/>
            <a:pathLst>
              <a:path w="21600" h="19777" extrusionOk="0">
                <a:moveTo>
                  <a:pt x="0" y="19068"/>
                </a:moveTo>
                <a:cubicBezTo>
                  <a:pt x="9298" y="21600"/>
                  <a:pt x="9298" y="16535"/>
                  <a:pt x="18595" y="16535"/>
                </a:cubicBezTo>
                <a:lnTo>
                  <a:pt x="18595" y="3372"/>
                </a:lnTo>
                <a:lnTo>
                  <a:pt x="0" y="3372"/>
                </a:lnTo>
                <a:close/>
                <a:moveTo>
                  <a:pt x="1532" y="3372"/>
                </a:moveTo>
                <a:lnTo>
                  <a:pt x="1532" y="1665"/>
                </a:lnTo>
                <a:lnTo>
                  <a:pt x="20000" y="1665"/>
                </a:lnTo>
                <a:lnTo>
                  <a:pt x="20000" y="14911"/>
                </a:lnTo>
                <a:cubicBezTo>
                  <a:pt x="19298" y="14911"/>
                  <a:pt x="18595" y="15003"/>
                  <a:pt x="18595" y="15003"/>
                </a:cubicBezTo>
                <a:lnTo>
                  <a:pt x="18595" y="3372"/>
                </a:lnTo>
                <a:close/>
                <a:moveTo>
                  <a:pt x="2972" y="1665"/>
                </a:moveTo>
                <a:lnTo>
                  <a:pt x="2972" y="0"/>
                </a:lnTo>
                <a:lnTo>
                  <a:pt x="21600" y="0"/>
                </a:lnTo>
                <a:lnTo>
                  <a:pt x="21600" y="13205"/>
                </a:lnTo>
                <a:cubicBezTo>
                  <a:pt x="20800" y="13205"/>
                  <a:pt x="20000" y="13274"/>
                  <a:pt x="20000" y="13274"/>
                </a:cubicBezTo>
                <a:lnTo>
                  <a:pt x="20000" y="1665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6"/>
          <p:cNvSpPr/>
          <p:nvPr/>
        </p:nvSpPr>
        <p:spPr>
          <a:xfrm>
            <a:off x="6761403" y="1568068"/>
            <a:ext cx="1444856" cy="76868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6"/>
          <p:cNvSpPr/>
          <p:nvPr/>
        </p:nvSpPr>
        <p:spPr>
          <a:xfrm>
            <a:off x="2282895" y="2533796"/>
            <a:ext cx="1131842" cy="2577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Real Data</a:t>
            </a:r>
            <a:endParaRPr sz="12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5" name="Google Shape;195;p6"/>
          <p:cNvCxnSpPr>
            <a:endCxn id="190" idx="1"/>
          </p:cNvCxnSpPr>
          <p:nvPr/>
        </p:nvCxnSpPr>
        <p:spPr>
          <a:xfrm>
            <a:off x="3544666" y="1952409"/>
            <a:ext cx="826200" cy="0"/>
          </a:xfrm>
          <a:prstGeom prst="straightConnector1">
            <a:avLst/>
          </a:prstGeom>
          <a:noFill/>
          <a:ln w="9525" cap="flat" cmpd="sng">
            <a:solidFill>
              <a:srgbClr val="1D2973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6" name="Google Shape;196;p6"/>
          <p:cNvCxnSpPr>
            <a:stCxn id="190" idx="3"/>
            <a:endCxn id="193" idx="1"/>
          </p:cNvCxnSpPr>
          <p:nvPr/>
        </p:nvCxnSpPr>
        <p:spPr>
          <a:xfrm>
            <a:off x="5927605" y="1952409"/>
            <a:ext cx="833700" cy="0"/>
          </a:xfrm>
          <a:prstGeom prst="straightConnector1">
            <a:avLst/>
          </a:prstGeom>
          <a:noFill/>
          <a:ln w="9525" cap="flat" cmpd="sng">
            <a:solidFill>
              <a:srgbClr val="1D2973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7" name="Google Shape;197;p6"/>
          <p:cNvCxnSpPr>
            <a:endCxn id="190" idx="2"/>
          </p:cNvCxnSpPr>
          <p:nvPr/>
        </p:nvCxnSpPr>
        <p:spPr>
          <a:xfrm rot="10800000">
            <a:off x="5149236" y="2245080"/>
            <a:ext cx="0" cy="1072500"/>
          </a:xfrm>
          <a:prstGeom prst="straightConnector1">
            <a:avLst/>
          </a:prstGeom>
          <a:noFill/>
          <a:ln w="9525" cap="flat" cmpd="sng">
            <a:solidFill>
              <a:srgbClr val="1D2973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8" name="Google Shape;198;p6"/>
          <p:cNvCxnSpPr>
            <a:stCxn id="189" idx="3"/>
          </p:cNvCxnSpPr>
          <p:nvPr/>
        </p:nvCxnSpPr>
        <p:spPr>
          <a:xfrm>
            <a:off x="3524659" y="3790925"/>
            <a:ext cx="929400" cy="0"/>
          </a:xfrm>
          <a:prstGeom prst="straightConnector1">
            <a:avLst/>
          </a:prstGeom>
          <a:noFill/>
          <a:ln w="9525" cap="flat" cmpd="sng">
            <a:solidFill>
              <a:srgbClr val="1D2973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99" name="Google Shape;199;p6"/>
          <p:cNvSpPr/>
          <p:nvPr/>
        </p:nvSpPr>
        <p:spPr>
          <a:xfrm>
            <a:off x="2282895" y="4335998"/>
            <a:ext cx="1131842" cy="2577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Generator</a:t>
            </a:r>
            <a:endParaRPr/>
          </a:p>
        </p:txBody>
      </p:sp>
      <p:sp>
        <p:nvSpPr>
          <p:cNvPr id="200" name="Google Shape;200;p6"/>
          <p:cNvSpPr/>
          <p:nvPr/>
        </p:nvSpPr>
        <p:spPr>
          <a:xfrm>
            <a:off x="4583314" y="4335998"/>
            <a:ext cx="1131842" cy="2577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Fake Data</a:t>
            </a:r>
            <a:endParaRPr sz="12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6"/>
          <p:cNvSpPr/>
          <p:nvPr/>
        </p:nvSpPr>
        <p:spPr>
          <a:xfrm>
            <a:off x="6917910" y="2533796"/>
            <a:ext cx="1131842" cy="2577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Real </a:t>
            </a:r>
            <a:r>
              <a:rPr lang="de-DE" sz="1200" b="1" i="0" u="none" strike="noStrike" cap="none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or</a:t>
            </a:r>
            <a:r>
              <a:rPr lang="de-DE" sz="1200" b="1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fake</a:t>
            </a:r>
            <a:endParaRPr sz="12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6"/>
          <p:cNvSpPr/>
          <p:nvPr/>
        </p:nvSpPr>
        <p:spPr>
          <a:xfrm>
            <a:off x="4596820" y="1305823"/>
            <a:ext cx="1131842" cy="2577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i="0" u="none" strike="noStrike" cap="none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Discriminator</a:t>
            </a:r>
            <a:endParaRPr dirty="0"/>
          </a:p>
        </p:txBody>
      </p:sp>
      <p:pic>
        <p:nvPicPr>
          <p:cNvPr id="203" name="Google Shape;203;p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897235" y="1694907"/>
            <a:ext cx="504000" cy="5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603111" y="3543353"/>
            <a:ext cx="504000" cy="5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6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231831" y="1691718"/>
            <a:ext cx="504000" cy="5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6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603111" y="1694907"/>
            <a:ext cx="504000" cy="5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6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897235" y="3546579"/>
            <a:ext cx="504000" cy="50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llipse 1">
            <a:extLst>
              <a:ext uri="{FF2B5EF4-FFF2-40B4-BE49-F238E27FC236}">
                <a16:creationId xmlns:a16="http://schemas.microsoft.com/office/drawing/2014/main" id="{70BDC0D5-A03A-4A22-8CC0-2D64D80DA5F8}"/>
              </a:ext>
            </a:extLst>
          </p:cNvPr>
          <p:cNvSpPr/>
          <p:nvPr/>
        </p:nvSpPr>
        <p:spPr>
          <a:xfrm>
            <a:off x="1177358" y="3464621"/>
            <a:ext cx="652610" cy="652610"/>
          </a:xfrm>
          <a:prstGeom prst="ellipse">
            <a:avLst/>
          </a:prstGeom>
          <a:solidFill>
            <a:schemeClr val="tx1">
              <a:lumMod val="20000"/>
              <a:lumOff val="80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Roboto"/>
                <a:ea typeface="Roboto"/>
              </a:rPr>
              <a:t>Z</a:t>
            </a:r>
          </a:p>
        </p:txBody>
      </p:sp>
      <p:cxnSp>
        <p:nvCxnSpPr>
          <p:cNvPr id="25" name="Google Shape;195;p6">
            <a:extLst>
              <a:ext uri="{FF2B5EF4-FFF2-40B4-BE49-F238E27FC236}">
                <a16:creationId xmlns:a16="http://schemas.microsoft.com/office/drawing/2014/main" id="{9F68866D-D771-47CA-A8B6-12A1D2BC8621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1829968" y="3790926"/>
            <a:ext cx="332470" cy="0"/>
          </a:xfrm>
          <a:prstGeom prst="straightConnector1">
            <a:avLst/>
          </a:prstGeom>
          <a:noFill/>
          <a:ln w="9525" cap="flat" cmpd="sng">
            <a:solidFill>
              <a:srgbClr val="1D2973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7" name="Google Shape;196;p6">
            <a:extLst>
              <a:ext uri="{FF2B5EF4-FFF2-40B4-BE49-F238E27FC236}">
                <a16:creationId xmlns:a16="http://schemas.microsoft.com/office/drawing/2014/main" id="{82040848-13D4-4165-BF91-9CA63D499CD9}"/>
              </a:ext>
            </a:extLst>
          </p:cNvPr>
          <p:cNvCxnSpPr>
            <a:cxnSpLocks/>
          </p:cNvCxnSpPr>
          <p:nvPr/>
        </p:nvCxnSpPr>
        <p:spPr>
          <a:xfrm flipH="1">
            <a:off x="5846788" y="1305823"/>
            <a:ext cx="291738" cy="257720"/>
          </a:xfrm>
          <a:prstGeom prst="straightConnector1">
            <a:avLst/>
          </a:prstGeom>
          <a:noFill/>
          <a:ln w="9525" cap="flat" cmpd="sng">
            <a:solidFill>
              <a:srgbClr val="C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F1D35DDD-D83A-4760-9B59-5FA697D6D65B}"/>
              </a:ext>
            </a:extLst>
          </p:cNvPr>
          <p:cNvSpPr txBox="1"/>
          <p:nvPr/>
        </p:nvSpPr>
        <p:spPr>
          <a:xfrm>
            <a:off x="6161721" y="1141451"/>
            <a:ext cx="20445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Add </a:t>
            </a:r>
            <a:r>
              <a:rPr lang="de-DE" sz="1200" b="1" dirty="0" err="1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noise</a:t>
            </a:r>
            <a:r>
              <a:rPr lang="de-DE" sz="1200" b="1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on </a:t>
            </a:r>
            <a:r>
              <a:rPr lang="de-DE" sz="1200" b="1" dirty="0" err="1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gradients</a:t>
            </a:r>
            <a:endParaRPr lang="de-DE" sz="1200" b="1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30" name="Google Shape;196;p6">
            <a:extLst>
              <a:ext uri="{FF2B5EF4-FFF2-40B4-BE49-F238E27FC236}">
                <a16:creationId xmlns:a16="http://schemas.microsoft.com/office/drawing/2014/main" id="{268F3F23-86CA-4639-A039-637FE38BB8B8}"/>
              </a:ext>
            </a:extLst>
          </p:cNvPr>
          <p:cNvCxnSpPr>
            <a:cxnSpLocks/>
          </p:cNvCxnSpPr>
          <p:nvPr/>
        </p:nvCxnSpPr>
        <p:spPr>
          <a:xfrm flipH="1">
            <a:off x="3296941" y="2355580"/>
            <a:ext cx="1013961" cy="898065"/>
          </a:xfrm>
          <a:prstGeom prst="straightConnector1">
            <a:avLst/>
          </a:prstGeom>
          <a:noFill/>
          <a:ln w="9525" cap="flat" cmpd="sng">
            <a:solidFill>
              <a:srgbClr val="C0000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34" name="Textfeld 33">
            <a:extLst>
              <a:ext uri="{FF2B5EF4-FFF2-40B4-BE49-F238E27FC236}">
                <a16:creationId xmlns:a16="http://schemas.microsoft.com/office/drawing/2014/main" id="{F3DD4FCE-2F59-4C36-BC5A-910EAEEAAB84}"/>
              </a:ext>
            </a:extLst>
          </p:cNvPr>
          <p:cNvSpPr txBox="1"/>
          <p:nvPr/>
        </p:nvSpPr>
        <p:spPr>
          <a:xfrm>
            <a:off x="3809806" y="2702672"/>
            <a:ext cx="1199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Back- Propagation</a:t>
            </a:r>
          </a:p>
        </p:txBody>
      </p:sp>
      <p:cxnSp>
        <p:nvCxnSpPr>
          <p:cNvPr id="35" name="Google Shape;196;p6">
            <a:extLst>
              <a:ext uri="{FF2B5EF4-FFF2-40B4-BE49-F238E27FC236}">
                <a16:creationId xmlns:a16="http://schemas.microsoft.com/office/drawing/2014/main" id="{48ED520B-1C66-40EA-A294-0557BB26D9D7}"/>
              </a:ext>
            </a:extLst>
          </p:cNvPr>
          <p:cNvCxnSpPr>
            <a:cxnSpLocks/>
          </p:cNvCxnSpPr>
          <p:nvPr/>
        </p:nvCxnSpPr>
        <p:spPr>
          <a:xfrm flipH="1">
            <a:off x="5927605" y="2112124"/>
            <a:ext cx="833700" cy="0"/>
          </a:xfrm>
          <a:prstGeom prst="straightConnector1">
            <a:avLst/>
          </a:prstGeom>
          <a:noFill/>
          <a:ln w="9525" cap="flat" cmpd="sng">
            <a:solidFill>
              <a:srgbClr val="C0000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36" name="Textfeld 35">
            <a:extLst>
              <a:ext uri="{FF2B5EF4-FFF2-40B4-BE49-F238E27FC236}">
                <a16:creationId xmlns:a16="http://schemas.microsoft.com/office/drawing/2014/main" id="{08B5B77C-1AD1-44CE-A9AF-A1F1C990715D}"/>
              </a:ext>
            </a:extLst>
          </p:cNvPr>
          <p:cNvSpPr txBox="1"/>
          <p:nvPr/>
        </p:nvSpPr>
        <p:spPr>
          <a:xfrm>
            <a:off x="5861658" y="2304001"/>
            <a:ext cx="1199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Noisy</a:t>
            </a:r>
            <a:endParaRPr lang="de-DE" sz="1200" b="1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de-DE" sz="1200" b="1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Back- Propagation</a:t>
            </a:r>
          </a:p>
        </p:txBody>
      </p:sp>
      <p:sp>
        <p:nvSpPr>
          <p:cNvPr id="37" name="Google Shape;199;p6">
            <a:extLst>
              <a:ext uri="{FF2B5EF4-FFF2-40B4-BE49-F238E27FC236}">
                <a16:creationId xmlns:a16="http://schemas.microsoft.com/office/drawing/2014/main" id="{33AC7ADC-7449-454E-8F29-CB8883DBC6C3}"/>
              </a:ext>
            </a:extLst>
          </p:cNvPr>
          <p:cNvSpPr/>
          <p:nvPr/>
        </p:nvSpPr>
        <p:spPr>
          <a:xfrm>
            <a:off x="937741" y="4341439"/>
            <a:ext cx="1131842" cy="2577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Random Noise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20861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5760" y="381000"/>
            <a:ext cx="4358640" cy="1293063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9"/>
          <p:cNvSpPr txBox="1"/>
          <p:nvPr/>
        </p:nvSpPr>
        <p:spPr>
          <a:xfrm>
            <a:off x="401400" y="1891400"/>
            <a:ext cx="8259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9"/>
          <p:cNvSpPr/>
          <p:nvPr/>
        </p:nvSpPr>
        <p:spPr>
          <a:xfrm>
            <a:off x="1181837" y="2571750"/>
            <a:ext cx="1809600" cy="501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SDV </a:t>
            </a:r>
            <a:r>
              <a:rPr lang="de-DE" sz="12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models</a:t>
            </a:r>
            <a:r>
              <a:rPr lang="de-DE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+ </a:t>
            </a:r>
            <a:r>
              <a:rPr lang="de-DE" sz="12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metrics</a:t>
            </a:r>
            <a:endParaRPr dirty="0"/>
          </a:p>
        </p:txBody>
      </p:sp>
      <p:sp>
        <p:nvSpPr>
          <p:cNvPr id="342" name="Google Shape;342;p9"/>
          <p:cNvSpPr/>
          <p:nvPr/>
        </p:nvSpPr>
        <p:spPr>
          <a:xfrm>
            <a:off x="3667862" y="2571750"/>
            <a:ext cx="1809600" cy="501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opacus</a:t>
            </a:r>
            <a:endParaRPr/>
          </a:p>
        </p:txBody>
      </p:sp>
      <p:sp>
        <p:nvSpPr>
          <p:cNvPr id="343" name="Google Shape;343;p9"/>
          <p:cNvSpPr/>
          <p:nvPr/>
        </p:nvSpPr>
        <p:spPr>
          <a:xfrm>
            <a:off x="3145000" y="2645988"/>
            <a:ext cx="369300" cy="35340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9"/>
          <p:cNvSpPr/>
          <p:nvPr/>
        </p:nvSpPr>
        <p:spPr>
          <a:xfrm>
            <a:off x="5583713" y="2680350"/>
            <a:ext cx="462600" cy="2847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9"/>
          <p:cNvSpPr/>
          <p:nvPr/>
        </p:nvSpPr>
        <p:spPr>
          <a:xfrm>
            <a:off x="6152562" y="2571750"/>
            <a:ext cx="1809600" cy="501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our package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24017509-EED8-44CD-B8D9-F287E5E49C7C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0087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4" name="think-cell Folie" r:id="rId5" imgW="532" imgH="530" progId="TCLayout.ActiveDocument.1">
                  <p:embed/>
                </p:oleObj>
              </mc:Choice>
              <mc:Fallback>
                <p:oleObj name="think-cell Folie" r:id="rId5" imgW="532" imgH="53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3" name="Google Shape;353;g117c9b892d6_1_22"/>
          <p:cNvSpPr txBox="1"/>
          <p:nvPr/>
        </p:nvSpPr>
        <p:spPr>
          <a:xfrm>
            <a:off x="6790350" y="5257450"/>
            <a:ext cx="44841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Table_evaluator</a:t>
            </a:r>
            <a:r>
              <a:rPr lang="de-DE" dirty="0"/>
              <a:t> </a:t>
            </a:r>
            <a:r>
              <a:rPr lang="de-DE" dirty="0" err="1"/>
              <a:t>resemblance</a:t>
            </a:r>
            <a:r>
              <a:rPr lang="de-DE" dirty="0"/>
              <a:t> score </a:t>
            </a:r>
            <a:r>
              <a:rPr lang="de-DE" dirty="0" err="1"/>
              <a:t>lacks</a:t>
            </a:r>
            <a:r>
              <a:rPr lang="de-DE" dirty="0"/>
              <a:t> form prob. </a:t>
            </a:r>
            <a:r>
              <a:rPr lang="de-DE" dirty="0" err="1"/>
              <a:t>Distr</a:t>
            </a:r>
            <a:r>
              <a:rPr lang="de-DE" dirty="0"/>
              <a:t>. </a:t>
            </a:r>
            <a:r>
              <a:rPr lang="de-DE" dirty="0" err="1"/>
              <a:t>tests</a:t>
            </a:r>
            <a:r>
              <a:rPr lang="de-DE" dirty="0"/>
              <a:t> and </a:t>
            </a:r>
            <a:r>
              <a:rPr lang="de-DE" dirty="0" err="1"/>
              <a:t>labeling</a:t>
            </a:r>
            <a:r>
              <a:rPr lang="de-DE" dirty="0"/>
              <a:t> </a:t>
            </a:r>
            <a:r>
              <a:rPr lang="de-DE" dirty="0" err="1"/>
              <a:t>identification</a:t>
            </a:r>
            <a:r>
              <a:rPr lang="de-DE" dirty="0"/>
              <a:t>, </a:t>
            </a:r>
            <a:r>
              <a:rPr lang="de-DE" dirty="0" err="1"/>
              <a:t>while</a:t>
            </a:r>
            <a:r>
              <a:rPr lang="de-DE" dirty="0"/>
              <a:t> </a:t>
            </a:r>
            <a:r>
              <a:rPr lang="de-DE" dirty="0" err="1"/>
              <a:t>sdv</a:t>
            </a:r>
            <a:r>
              <a:rPr lang="de-DE" dirty="0"/>
              <a:t> </a:t>
            </a:r>
            <a:r>
              <a:rPr lang="de-DE" dirty="0" err="1"/>
              <a:t>lacks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 form multivariable </a:t>
            </a:r>
            <a:r>
              <a:rPr lang="de-DE" dirty="0" err="1"/>
              <a:t>analysis</a:t>
            </a:r>
            <a:r>
              <a:rPr lang="de-DE" dirty="0"/>
              <a:t> and </a:t>
            </a:r>
            <a:r>
              <a:rPr lang="de-DE" dirty="0" err="1"/>
              <a:t>dimensionality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Utility </a:t>
            </a:r>
            <a:r>
              <a:rPr lang="de-DE" dirty="0" err="1"/>
              <a:t>scores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 and </a:t>
            </a:r>
            <a:r>
              <a:rPr lang="de-DE" dirty="0" err="1"/>
              <a:t>easier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table_evaluator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in </a:t>
            </a:r>
            <a:r>
              <a:rPr lang="de-DE" dirty="0" err="1"/>
              <a:t>sdv</a:t>
            </a:r>
            <a:r>
              <a:rPr lang="de-DE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table_evaluator</a:t>
            </a:r>
            <a:r>
              <a:rPr lang="de-DE" dirty="0"/>
              <a:t> and </a:t>
            </a:r>
            <a:r>
              <a:rPr lang="de-DE" dirty="0" err="1"/>
              <a:t>sdv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different </a:t>
            </a:r>
            <a:r>
              <a:rPr lang="de-DE" dirty="0" err="1"/>
              <a:t>metrics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privacy</a:t>
            </a:r>
            <a:r>
              <a:rPr lang="de-DE" dirty="0"/>
              <a:t>,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complement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.</a:t>
            </a:r>
            <a:endParaRPr dirty="0"/>
          </a:p>
        </p:txBody>
      </p:sp>
      <p:sp>
        <p:nvSpPr>
          <p:cNvPr id="7" name="Google Shape;187;p6">
            <a:extLst>
              <a:ext uri="{FF2B5EF4-FFF2-40B4-BE49-F238E27FC236}">
                <a16:creationId xmlns:a16="http://schemas.microsoft.com/office/drawing/2014/main" id="{14CFFBF8-FD40-46ED-A7E1-5D12E9499911}"/>
              </a:ext>
            </a:extLst>
          </p:cNvPr>
          <p:cNvSpPr txBox="1">
            <a:spLocks/>
          </p:cNvSpPr>
          <p:nvPr/>
        </p:nvSpPr>
        <p:spPr>
          <a:xfrm>
            <a:off x="311699" y="410000"/>
            <a:ext cx="8520602" cy="6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2790" b="1" dirty="0"/>
              <a:t>DP Extension</a:t>
            </a:r>
          </a:p>
        </p:txBody>
      </p:sp>
      <p:pic>
        <p:nvPicPr>
          <p:cNvPr id="12294" name="Picture 6">
            <a:extLst>
              <a:ext uri="{FF2B5EF4-FFF2-40B4-BE49-F238E27FC236}">
                <a16:creationId xmlns:a16="http://schemas.microsoft.com/office/drawing/2014/main" id="{C1053262-0295-490E-8F94-DA29181310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38" y="1346800"/>
            <a:ext cx="4855315" cy="338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2" name="Google Shape;352;g117c9b892d6_1_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08800" y="1017800"/>
            <a:ext cx="4254800" cy="819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95;p21">
            <a:extLst>
              <a:ext uri="{FF2B5EF4-FFF2-40B4-BE49-F238E27FC236}">
                <a16:creationId xmlns:a16="http://schemas.microsoft.com/office/drawing/2014/main" id="{B2CE784B-2885-4A47-B1C3-B96CEC1CCD61}"/>
              </a:ext>
            </a:extLst>
          </p:cNvPr>
          <p:cNvSpPr txBox="1">
            <a:spLocks/>
          </p:cNvSpPr>
          <p:nvPr/>
        </p:nvSpPr>
        <p:spPr>
          <a:xfrm>
            <a:off x="311700" y="4319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defTabSz="850391">
              <a:buClr>
                <a:schemeClr val="dk1"/>
              </a:buClr>
              <a:buSzPts val="3000"/>
              <a:buFont typeface="Roboto"/>
              <a:buNone/>
              <a:defRPr sz="2790" b="1">
                <a:solidFill>
                  <a:schemeClr val="dk1"/>
                </a:solidFill>
                <a:latin typeface="Roboto" panose="02000000000000000000" pitchFamily="2" charset="0"/>
                <a:ea typeface="Roboto"/>
                <a:cs typeface="Roboto"/>
                <a:sym typeface="Roboto"/>
              </a:defRPr>
            </a:lvl1pPr>
            <a:lvl2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de-DE" dirty="0" err="1"/>
              <a:t>Synthetic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in a </a:t>
            </a:r>
            <a:r>
              <a:rPr lang="de-DE" dirty="0" err="1"/>
              <a:t>nutshell</a:t>
            </a:r>
            <a:endParaRPr lang="de-DE" dirty="0">
              <a:highlight>
                <a:srgbClr val="FFFF00"/>
              </a:highlight>
            </a:endParaRPr>
          </a:p>
        </p:txBody>
      </p:sp>
      <p:sp>
        <p:nvSpPr>
          <p:cNvPr id="74" name="Google Shape;370;p26">
            <a:extLst>
              <a:ext uri="{FF2B5EF4-FFF2-40B4-BE49-F238E27FC236}">
                <a16:creationId xmlns:a16="http://schemas.microsoft.com/office/drawing/2014/main" id="{8CFB4572-82BE-4EE3-BAE0-B07AED00DD04}"/>
              </a:ext>
            </a:extLst>
          </p:cNvPr>
          <p:cNvSpPr txBox="1">
            <a:spLocks/>
          </p:cNvSpPr>
          <p:nvPr/>
        </p:nvSpPr>
        <p:spPr>
          <a:xfrm>
            <a:off x="2119978" y="1485619"/>
            <a:ext cx="4904044" cy="684000"/>
          </a:xfrm>
          <a:prstGeom prst="rect">
            <a:avLst/>
          </a:prstGeom>
          <a:solidFill>
            <a:srgbClr val="FBFBFB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35967" rIns="72000" bIns="4567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699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i="1" dirty="0">
                <a:solidFill>
                  <a:schemeClr val="tx1"/>
                </a:solidFill>
              </a:rPr>
              <a:t>Numbers of samples of real data influences the number of number of iterations(epochs) required</a:t>
            </a:r>
          </a:p>
        </p:txBody>
      </p:sp>
      <p:sp>
        <p:nvSpPr>
          <p:cNvPr id="78" name="Google Shape;370;p26">
            <a:extLst>
              <a:ext uri="{FF2B5EF4-FFF2-40B4-BE49-F238E27FC236}">
                <a16:creationId xmlns:a16="http://schemas.microsoft.com/office/drawing/2014/main" id="{EB1E8589-8BC8-4CFC-BCD4-A987488E19D9}"/>
              </a:ext>
            </a:extLst>
          </p:cNvPr>
          <p:cNvSpPr txBox="1">
            <a:spLocks/>
          </p:cNvSpPr>
          <p:nvPr/>
        </p:nvSpPr>
        <p:spPr>
          <a:xfrm>
            <a:off x="2119978" y="2486925"/>
            <a:ext cx="4904044" cy="684000"/>
          </a:xfrm>
          <a:prstGeom prst="rect">
            <a:avLst/>
          </a:prstGeom>
          <a:solidFill>
            <a:srgbClr val="FBFBFB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35967" rIns="72000" bIns="4567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699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i="1" dirty="0">
                <a:solidFill>
                  <a:schemeClr val="tx1"/>
                </a:solidFill>
              </a:rPr>
              <a:t>Quality of synthetic data is a trade-off between Utility &amp; Privacy </a:t>
            </a:r>
          </a:p>
        </p:txBody>
      </p:sp>
      <p:sp>
        <p:nvSpPr>
          <p:cNvPr id="82" name="Google Shape;370;p26">
            <a:extLst>
              <a:ext uri="{FF2B5EF4-FFF2-40B4-BE49-F238E27FC236}">
                <a16:creationId xmlns:a16="http://schemas.microsoft.com/office/drawing/2014/main" id="{40FE8675-BA59-412A-A7C0-2497356E84B3}"/>
              </a:ext>
            </a:extLst>
          </p:cNvPr>
          <p:cNvSpPr txBox="1">
            <a:spLocks/>
          </p:cNvSpPr>
          <p:nvPr/>
        </p:nvSpPr>
        <p:spPr>
          <a:xfrm>
            <a:off x="2119978" y="3488231"/>
            <a:ext cx="4904044" cy="684000"/>
          </a:xfrm>
          <a:prstGeom prst="rect">
            <a:avLst/>
          </a:prstGeom>
          <a:solidFill>
            <a:srgbClr val="FBFBFB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35967" rIns="72000" bIns="4567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699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i="1" dirty="0">
                <a:solidFill>
                  <a:schemeClr val="tx1"/>
                </a:solidFill>
              </a:rPr>
              <a:t>Integrating differential privacy progressively reduces utility to achieve better privacy</a:t>
            </a:r>
          </a:p>
          <a:p>
            <a:pPr algn="l"/>
            <a:r>
              <a:rPr lang="en-US" sz="1400" b="1" i="1" dirty="0">
                <a:solidFill>
                  <a:schemeClr val="tx1"/>
                </a:solidFill>
              </a:rPr>
              <a:t>constraints. </a:t>
            </a:r>
          </a:p>
        </p:txBody>
      </p:sp>
    </p:spTree>
    <p:extLst>
      <p:ext uri="{BB962C8B-B14F-4D97-AF65-F5344CB8AC3E}">
        <p14:creationId xmlns:p14="http://schemas.microsoft.com/office/powerpoint/2010/main" val="2788573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de-DE" b="1">
                <a:latin typeface="Roboto"/>
                <a:ea typeface="Roboto"/>
                <a:cs typeface="Roboto"/>
                <a:sym typeface="Roboto"/>
              </a:rPr>
              <a:t>Who we are …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4" name="Google Shape;94;p2"/>
          <p:cNvGrpSpPr/>
          <p:nvPr/>
        </p:nvGrpSpPr>
        <p:grpSpPr>
          <a:xfrm>
            <a:off x="601740" y="1310333"/>
            <a:ext cx="1620000" cy="2343284"/>
            <a:chOff x="2547617" y="1310333"/>
            <a:chExt cx="1620000" cy="2343284"/>
          </a:xfrm>
        </p:grpSpPr>
        <p:sp>
          <p:nvSpPr>
            <p:cNvPr id="95" name="Google Shape;95;p2"/>
            <p:cNvSpPr txBox="1"/>
            <p:nvPr/>
          </p:nvSpPr>
          <p:spPr>
            <a:xfrm>
              <a:off x="2890983" y="3407396"/>
              <a:ext cx="933269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00" b="1" i="0" u="none" strike="noStrike" cap="none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MBA, M.Eng</a:t>
              </a:r>
              <a:endParaRPr sz="10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96" name="Google Shape;96;p2" descr="Window"/>
            <p:cNvPicPr preferRelativeResize="0"/>
            <p:nvPr/>
          </p:nvPicPr>
          <p:blipFill rotWithShape="1">
            <a:blip r:embed="rId3">
              <a:alphaModFix/>
            </a:blip>
            <a:srcRect t="20" r="22336" b="7287"/>
            <a:stretch/>
          </p:blipFill>
          <p:spPr>
            <a:xfrm>
              <a:off x="2547617" y="1310333"/>
              <a:ext cx="1620000" cy="1620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97" name="Google Shape;97;p2"/>
            <p:cNvSpPr/>
            <p:nvPr/>
          </p:nvSpPr>
          <p:spPr>
            <a:xfrm>
              <a:off x="2547617" y="3052123"/>
              <a:ext cx="1620000" cy="307777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400" b="1" i="0" u="none" strike="noStrike" cap="none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Darya Bomberger</a:t>
              </a:r>
              <a:endParaRPr sz="1400" b="1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8" name="Google Shape;98;p2"/>
          <p:cNvGrpSpPr/>
          <p:nvPr/>
        </p:nvGrpSpPr>
        <p:grpSpPr>
          <a:xfrm>
            <a:off x="2731262" y="1310333"/>
            <a:ext cx="1620000" cy="2343363"/>
            <a:chOff x="4857258" y="1310333"/>
            <a:chExt cx="1620000" cy="2343363"/>
          </a:xfrm>
        </p:grpSpPr>
        <p:sp>
          <p:nvSpPr>
            <p:cNvPr id="99" name="Google Shape;99;p2"/>
            <p:cNvSpPr txBox="1"/>
            <p:nvPr/>
          </p:nvSpPr>
          <p:spPr>
            <a:xfrm>
              <a:off x="5215533" y="3407396"/>
              <a:ext cx="10311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00"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BSc Student</a:t>
              </a:r>
              <a:endParaRPr sz="10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100" name="Google Shape;100;p2" descr="Ein Bild, das Person, Baum, draußen, Brille enthält.&#10;&#10;Automatisch generierte Beschreibun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857258" y="1310333"/>
              <a:ext cx="1620000" cy="1620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101" name="Google Shape;101;p2"/>
            <p:cNvSpPr/>
            <p:nvPr/>
          </p:nvSpPr>
          <p:spPr>
            <a:xfrm>
              <a:off x="4857258" y="3052123"/>
              <a:ext cx="1620000" cy="307777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4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Kacper Krylowicz</a:t>
              </a:r>
              <a:endParaRPr sz="1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2" name="Google Shape;102;p2"/>
          <p:cNvGrpSpPr/>
          <p:nvPr/>
        </p:nvGrpSpPr>
        <p:grpSpPr>
          <a:xfrm>
            <a:off x="4860783" y="1310333"/>
            <a:ext cx="1620000" cy="2343284"/>
            <a:chOff x="7212300" y="1310333"/>
            <a:chExt cx="1620000" cy="2343284"/>
          </a:xfrm>
        </p:grpSpPr>
        <p:sp>
          <p:nvSpPr>
            <p:cNvPr id="103" name="Google Shape;103;p2"/>
            <p:cNvSpPr txBox="1"/>
            <p:nvPr/>
          </p:nvSpPr>
          <p:spPr>
            <a:xfrm>
              <a:off x="7322429" y="3407396"/>
              <a:ext cx="1399742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00" b="1" i="0" u="none" strike="noStrike" cap="none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PhD in Mathematics</a:t>
              </a:r>
              <a:endParaRPr sz="10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104" name="Google Shape;104;p2" descr="Ein Bild, das Person, Mann, Wand, Kleidung enthält.&#10;&#10;Automatisch generierte Beschreibu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212300" y="1310333"/>
              <a:ext cx="1620000" cy="1620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105" name="Google Shape;105;p2"/>
            <p:cNvSpPr/>
            <p:nvPr/>
          </p:nvSpPr>
          <p:spPr>
            <a:xfrm>
              <a:off x="7212300" y="3052123"/>
              <a:ext cx="1620000" cy="307777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4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Lucas Vilanova</a:t>
              </a:r>
              <a:endParaRPr sz="1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6" name="Google Shape;106;p2"/>
          <p:cNvGrpSpPr/>
          <p:nvPr/>
        </p:nvGrpSpPr>
        <p:grpSpPr>
          <a:xfrm>
            <a:off x="6990304" y="1310333"/>
            <a:ext cx="1620000" cy="2343284"/>
            <a:chOff x="311700" y="1310333"/>
            <a:chExt cx="1620000" cy="2343284"/>
          </a:xfrm>
        </p:grpSpPr>
        <p:sp>
          <p:nvSpPr>
            <p:cNvPr id="107" name="Google Shape;107;p2"/>
            <p:cNvSpPr txBox="1"/>
            <p:nvPr/>
          </p:nvSpPr>
          <p:spPr>
            <a:xfrm>
              <a:off x="882692" y="3407396"/>
              <a:ext cx="478016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00" b="1" i="0" u="none" strike="noStrike" cap="none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MBA</a:t>
              </a:r>
              <a:endParaRPr sz="1000" b="1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108" name="Google Shape;108;p2" descr="Ein Bild, das Wand, Person, Mann, drinnen enthält.&#10;&#10;Automatisch generierte Beschreibu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311700" y="1310333"/>
              <a:ext cx="1620000" cy="1620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109" name="Google Shape;109;p2"/>
            <p:cNvSpPr/>
            <p:nvPr/>
          </p:nvSpPr>
          <p:spPr>
            <a:xfrm>
              <a:off x="311700" y="3052123"/>
              <a:ext cx="1620000" cy="307777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4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Nicolas Bidaux</a:t>
              </a:r>
              <a:endParaRPr sz="1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95;p21">
            <a:extLst>
              <a:ext uri="{FF2B5EF4-FFF2-40B4-BE49-F238E27FC236}">
                <a16:creationId xmlns:a16="http://schemas.microsoft.com/office/drawing/2014/main" id="{982E2048-CBF0-473A-BB6F-7BD3E1C3AE05}"/>
              </a:ext>
            </a:extLst>
          </p:cNvPr>
          <p:cNvSpPr txBox="1">
            <a:spLocks/>
          </p:cNvSpPr>
          <p:nvPr/>
        </p:nvSpPr>
        <p:spPr>
          <a:xfrm>
            <a:off x="311700" y="4319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defTabSz="850391">
              <a:buClr>
                <a:schemeClr val="dk1"/>
              </a:buClr>
              <a:buSzPts val="3000"/>
              <a:buFont typeface="Roboto"/>
              <a:buNone/>
              <a:defRPr sz="2790" b="1">
                <a:solidFill>
                  <a:schemeClr val="dk1"/>
                </a:solidFill>
                <a:latin typeface="Roboto" panose="02000000000000000000" pitchFamily="2" charset="0"/>
                <a:ea typeface="Roboto"/>
                <a:cs typeface="Roboto"/>
                <a:sym typeface="Roboto"/>
              </a:defRPr>
            </a:lvl1pPr>
            <a:lvl2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de-DE" dirty="0" err="1"/>
              <a:t>Limitations</a:t>
            </a:r>
            <a:endParaRPr lang="de-DE" dirty="0"/>
          </a:p>
        </p:txBody>
      </p:sp>
      <p:sp>
        <p:nvSpPr>
          <p:cNvPr id="4" name="Google Shape;370;p26">
            <a:extLst>
              <a:ext uri="{FF2B5EF4-FFF2-40B4-BE49-F238E27FC236}">
                <a16:creationId xmlns:a16="http://schemas.microsoft.com/office/drawing/2014/main" id="{5E330B51-5D6D-4FB5-8235-0AA57FC7D7E0}"/>
              </a:ext>
            </a:extLst>
          </p:cNvPr>
          <p:cNvSpPr txBox="1">
            <a:spLocks/>
          </p:cNvSpPr>
          <p:nvPr/>
        </p:nvSpPr>
        <p:spPr>
          <a:xfrm>
            <a:off x="311700" y="1478419"/>
            <a:ext cx="3986700" cy="684000"/>
          </a:xfrm>
          <a:prstGeom prst="rect">
            <a:avLst/>
          </a:prstGeom>
          <a:solidFill>
            <a:srgbClr val="FBFBFB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35967" rIns="72000" bIns="4567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699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i="1" dirty="0">
                <a:solidFill>
                  <a:schemeClr val="tx1"/>
                </a:solidFill>
              </a:rPr>
              <a:t>Having real dataset would enable fine-tuning</a:t>
            </a:r>
          </a:p>
        </p:txBody>
      </p:sp>
      <p:sp>
        <p:nvSpPr>
          <p:cNvPr id="5" name="Google Shape;370;p26">
            <a:extLst>
              <a:ext uri="{FF2B5EF4-FFF2-40B4-BE49-F238E27FC236}">
                <a16:creationId xmlns:a16="http://schemas.microsoft.com/office/drawing/2014/main" id="{F82215DA-262A-4404-9897-00D8A2CA56F0}"/>
              </a:ext>
            </a:extLst>
          </p:cNvPr>
          <p:cNvSpPr txBox="1">
            <a:spLocks/>
          </p:cNvSpPr>
          <p:nvPr/>
        </p:nvSpPr>
        <p:spPr>
          <a:xfrm>
            <a:off x="311700" y="2479725"/>
            <a:ext cx="3986700" cy="684000"/>
          </a:xfrm>
          <a:prstGeom prst="rect">
            <a:avLst/>
          </a:prstGeom>
          <a:solidFill>
            <a:srgbClr val="FBFBFB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35967" rIns="72000" bIns="4567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699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i="1" dirty="0">
                <a:solidFill>
                  <a:schemeClr val="tx1"/>
                </a:solidFill>
              </a:rPr>
              <a:t>Broad research on GANs for image processing, scarce - for tabular data</a:t>
            </a:r>
          </a:p>
        </p:txBody>
      </p:sp>
      <p:sp>
        <p:nvSpPr>
          <p:cNvPr id="6" name="Google Shape;370;p26">
            <a:extLst>
              <a:ext uri="{FF2B5EF4-FFF2-40B4-BE49-F238E27FC236}">
                <a16:creationId xmlns:a16="http://schemas.microsoft.com/office/drawing/2014/main" id="{E24CDFE8-24F5-4043-8DAE-11DA501E8C90}"/>
              </a:ext>
            </a:extLst>
          </p:cNvPr>
          <p:cNvSpPr txBox="1">
            <a:spLocks/>
          </p:cNvSpPr>
          <p:nvPr/>
        </p:nvSpPr>
        <p:spPr>
          <a:xfrm>
            <a:off x="311700" y="3481031"/>
            <a:ext cx="3986700" cy="684000"/>
          </a:xfrm>
          <a:prstGeom prst="rect">
            <a:avLst/>
          </a:prstGeom>
          <a:solidFill>
            <a:srgbClr val="FBFBFB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35967" rIns="72000" bIns="4567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699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i="1" dirty="0">
                <a:solidFill>
                  <a:schemeClr val="tx1"/>
                </a:solidFill>
              </a:rPr>
              <a:t>Training requires high computational capacity</a:t>
            </a:r>
          </a:p>
        </p:txBody>
      </p:sp>
      <p:sp>
        <p:nvSpPr>
          <p:cNvPr id="7" name="Google Shape;370;p26">
            <a:extLst>
              <a:ext uri="{FF2B5EF4-FFF2-40B4-BE49-F238E27FC236}">
                <a16:creationId xmlns:a16="http://schemas.microsoft.com/office/drawing/2014/main" id="{830E7809-C291-43C1-ADCC-3989D9E5C2FF}"/>
              </a:ext>
            </a:extLst>
          </p:cNvPr>
          <p:cNvSpPr txBox="1">
            <a:spLocks/>
          </p:cNvSpPr>
          <p:nvPr/>
        </p:nvSpPr>
        <p:spPr>
          <a:xfrm>
            <a:off x="4845600" y="1474838"/>
            <a:ext cx="3986700" cy="684000"/>
          </a:xfrm>
          <a:prstGeom prst="rect">
            <a:avLst/>
          </a:prstGeom>
          <a:solidFill>
            <a:srgbClr val="FBFBFB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35967" rIns="72000" bIns="4567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699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i="1" dirty="0">
                <a:solidFill>
                  <a:schemeClr val="tx1"/>
                </a:solidFill>
              </a:rPr>
              <a:t>Limited research on implementation of differential privacy for GANs</a:t>
            </a:r>
          </a:p>
        </p:txBody>
      </p:sp>
      <p:sp>
        <p:nvSpPr>
          <p:cNvPr id="8" name="Google Shape;370;p26">
            <a:extLst>
              <a:ext uri="{FF2B5EF4-FFF2-40B4-BE49-F238E27FC236}">
                <a16:creationId xmlns:a16="http://schemas.microsoft.com/office/drawing/2014/main" id="{45AD7A3C-7249-433F-8A1C-34B916D8BC03}"/>
              </a:ext>
            </a:extLst>
          </p:cNvPr>
          <p:cNvSpPr txBox="1">
            <a:spLocks/>
          </p:cNvSpPr>
          <p:nvPr/>
        </p:nvSpPr>
        <p:spPr>
          <a:xfrm>
            <a:off x="4845600" y="2476144"/>
            <a:ext cx="3986700" cy="684000"/>
          </a:xfrm>
          <a:prstGeom prst="rect">
            <a:avLst/>
          </a:prstGeom>
          <a:solidFill>
            <a:srgbClr val="FBFBFB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35967" rIns="72000" bIns="4567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699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i="1" dirty="0">
                <a:solidFill>
                  <a:schemeClr val="tx1"/>
                </a:solidFill>
              </a:rPr>
              <a:t>Usage of different metrics make research results not comparable</a:t>
            </a:r>
          </a:p>
        </p:txBody>
      </p:sp>
      <p:sp>
        <p:nvSpPr>
          <p:cNvPr id="9" name="Google Shape;370;p26">
            <a:extLst>
              <a:ext uri="{FF2B5EF4-FFF2-40B4-BE49-F238E27FC236}">
                <a16:creationId xmlns:a16="http://schemas.microsoft.com/office/drawing/2014/main" id="{B1538474-D28D-4FE9-9C12-56B9B37AB21B}"/>
              </a:ext>
            </a:extLst>
          </p:cNvPr>
          <p:cNvSpPr txBox="1">
            <a:spLocks/>
          </p:cNvSpPr>
          <p:nvPr/>
        </p:nvSpPr>
        <p:spPr>
          <a:xfrm>
            <a:off x="4845600" y="3477450"/>
            <a:ext cx="3986700" cy="684000"/>
          </a:xfrm>
          <a:prstGeom prst="rect">
            <a:avLst/>
          </a:prstGeom>
          <a:solidFill>
            <a:srgbClr val="FBFBFB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8000" tIns="35967" rIns="72000" bIns="4567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699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i="1" dirty="0">
                <a:solidFill>
                  <a:schemeClr val="tx1"/>
                </a:solidFill>
              </a:rPr>
              <a:t>DP-CTGAN requires further fine-tuning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1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de-DE"/>
              <a:t>Thank you for your attention!</a:t>
            </a:r>
            <a:endParaRPr/>
          </a:p>
        </p:txBody>
      </p:sp>
      <p:pic>
        <p:nvPicPr>
          <p:cNvPr id="384" name="Google Shape;38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2275" y="4014050"/>
            <a:ext cx="1121725" cy="112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1EA946BE-BE14-4519-952C-4F29411AB95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692781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1" name="think-cell Folie" r:id="rId4" imgW="532" imgH="530" progId="TCLayout.ActiveDocument.1">
                  <p:embed/>
                </p:oleObj>
              </mc:Choice>
              <mc:Fallback>
                <p:oleObj name="think-cell Folie" r:id="rId4" imgW="532" imgH="53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Google Shape;295;p21">
            <a:extLst>
              <a:ext uri="{FF2B5EF4-FFF2-40B4-BE49-F238E27FC236}">
                <a16:creationId xmlns:a16="http://schemas.microsoft.com/office/drawing/2014/main" id="{09887CFE-16B0-4964-A13F-EB6EDA7811E2}"/>
              </a:ext>
            </a:extLst>
          </p:cNvPr>
          <p:cNvSpPr txBox="1">
            <a:spLocks/>
          </p:cNvSpPr>
          <p:nvPr/>
        </p:nvSpPr>
        <p:spPr>
          <a:xfrm>
            <a:off x="311700" y="4319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defTabSz="850391">
              <a:buClr>
                <a:schemeClr val="dk1"/>
              </a:buClr>
              <a:buSzPts val="3000"/>
              <a:buFont typeface="Roboto"/>
              <a:buNone/>
              <a:defRPr sz="2790" b="1">
                <a:solidFill>
                  <a:schemeClr val="dk1"/>
                </a:solidFill>
                <a:latin typeface="Roboto" panose="02000000000000000000" pitchFamily="2" charset="0"/>
                <a:ea typeface="Roboto"/>
                <a:cs typeface="Roboto"/>
                <a:sym typeface="Roboto"/>
              </a:defRPr>
            </a:lvl1pPr>
            <a:lvl2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de-DE" dirty="0"/>
              <a:t>Overall </a:t>
            </a:r>
            <a:r>
              <a:rPr lang="de-DE" dirty="0" err="1"/>
              <a:t>evaluation</a:t>
            </a:r>
            <a:r>
              <a:rPr lang="de-DE" dirty="0"/>
              <a:t>, </a:t>
            </a:r>
            <a:r>
              <a:rPr lang="de-DE" dirty="0" err="1"/>
              <a:t>detailed</a:t>
            </a:r>
            <a:endParaRPr lang="de-DE" dirty="0"/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9E5B290C-34CB-4473-80CF-84581F8A76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118277"/>
              </p:ext>
            </p:extLst>
          </p:nvPr>
        </p:nvGraphicFramePr>
        <p:xfrm>
          <a:off x="311700" y="1128004"/>
          <a:ext cx="5061402" cy="3735921"/>
        </p:xfrm>
        <a:graphic>
          <a:graphicData uri="http://schemas.openxmlformats.org/drawingml/2006/table">
            <a:tbl>
              <a:tblPr/>
              <a:tblGrid>
                <a:gridCol w="843567">
                  <a:extLst>
                    <a:ext uri="{9D8B030D-6E8A-4147-A177-3AD203B41FA5}">
                      <a16:colId xmlns:a16="http://schemas.microsoft.com/office/drawing/2014/main" val="3795945227"/>
                    </a:ext>
                  </a:extLst>
                </a:gridCol>
                <a:gridCol w="843567">
                  <a:extLst>
                    <a:ext uri="{9D8B030D-6E8A-4147-A177-3AD203B41FA5}">
                      <a16:colId xmlns:a16="http://schemas.microsoft.com/office/drawing/2014/main" val="432985008"/>
                    </a:ext>
                  </a:extLst>
                </a:gridCol>
                <a:gridCol w="843567">
                  <a:extLst>
                    <a:ext uri="{9D8B030D-6E8A-4147-A177-3AD203B41FA5}">
                      <a16:colId xmlns:a16="http://schemas.microsoft.com/office/drawing/2014/main" val="4047689888"/>
                    </a:ext>
                  </a:extLst>
                </a:gridCol>
                <a:gridCol w="843567">
                  <a:extLst>
                    <a:ext uri="{9D8B030D-6E8A-4147-A177-3AD203B41FA5}">
                      <a16:colId xmlns:a16="http://schemas.microsoft.com/office/drawing/2014/main" val="2390654332"/>
                    </a:ext>
                  </a:extLst>
                </a:gridCol>
                <a:gridCol w="843567">
                  <a:extLst>
                    <a:ext uri="{9D8B030D-6E8A-4147-A177-3AD203B41FA5}">
                      <a16:colId xmlns:a16="http://schemas.microsoft.com/office/drawing/2014/main" val="3515668053"/>
                    </a:ext>
                  </a:extLst>
                </a:gridCol>
                <a:gridCol w="843567">
                  <a:extLst>
                    <a:ext uri="{9D8B030D-6E8A-4147-A177-3AD203B41FA5}">
                      <a16:colId xmlns:a16="http://schemas.microsoft.com/office/drawing/2014/main" val="3334269243"/>
                    </a:ext>
                  </a:extLst>
                </a:gridCol>
              </a:tblGrid>
              <a:tr h="572541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Entries</a:t>
                      </a:r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/ </a:t>
                      </a:r>
                      <a:r>
                        <a:rPr lang="de-DE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Generated</a:t>
                      </a:r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de-DE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samples</a:t>
                      </a:r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(%)</a:t>
                      </a:r>
                    </a:p>
                  </a:txBody>
                  <a:tcPr marL="10544" marR="10544" marT="10544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20%</a:t>
                      </a:r>
                    </a:p>
                  </a:txBody>
                  <a:tcPr marL="10544" marR="10544" marT="10544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50%</a:t>
                      </a:r>
                    </a:p>
                  </a:txBody>
                  <a:tcPr marL="10544" marR="10544" marT="10544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100%</a:t>
                      </a:r>
                    </a:p>
                  </a:txBody>
                  <a:tcPr marL="10544" marR="10544" marT="10544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200%</a:t>
                      </a:r>
                    </a:p>
                  </a:txBody>
                  <a:tcPr marL="10544" marR="10544" marT="10544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Number</a:t>
                      </a:r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de-DE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of</a:t>
                      </a:r>
                      <a:r>
                        <a:rPr lang="de-DE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de-DE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epochs</a:t>
                      </a:r>
                      <a:endParaRPr lang="de-DE" sz="10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10544" marR="10544" marT="10544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153541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0.461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0.487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3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0.483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7F6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0.482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7D6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695840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0.591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0.592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0.621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0.617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4485659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0.531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F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0.618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0.655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4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0.548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3323267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0.632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0.549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0.557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0.549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066094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0.601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0.605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0.715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1239608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0.528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D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0.571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0.594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0.585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4716555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0.514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9F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0.462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0.481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7D6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0.492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8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5749070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0.624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0.640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D9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0.676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CC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0.639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A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438392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0.567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5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0.564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0.573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0.643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CD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0627410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0.569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0.579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0.574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B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0.563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0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271091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0.586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0.633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0.671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A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0.662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8811040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0.590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0.588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0.604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0.614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880040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0.677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CC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0.592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0.601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0.592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080928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0.644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D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0.564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0.652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D5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0.571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9369436"/>
                  </a:ext>
                </a:extLst>
              </a:tr>
              <a:tr h="210892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0.525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A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0.525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9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0.546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212121"/>
                          </a:solidFill>
                          <a:effectLst/>
                          <a:latin typeface="+mj-lt"/>
                        </a:rPr>
                        <a:t>0.623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1500</a:t>
                      </a:r>
                    </a:p>
                  </a:txBody>
                  <a:tcPr marL="10544" marR="10544" marT="10544" marB="0"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04004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1605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de-DE" b="1"/>
              <a:t>Data Science Bootcamp at SIT</a:t>
            </a:r>
            <a:r>
              <a:rPr lang="de-DE" sz="2000" b="1"/>
              <a:t>: </a:t>
            </a:r>
            <a:r>
              <a:rPr lang="de-DE" b="1"/>
              <a:t>what did we learn?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object 6">
            <a:extLst>
              <a:ext uri="{FF2B5EF4-FFF2-40B4-BE49-F238E27FC236}">
                <a16:creationId xmlns:a16="http://schemas.microsoft.com/office/drawing/2014/main" id="{840EB864-07A0-42E6-AC03-891B05AE3659}"/>
              </a:ext>
            </a:extLst>
          </p:cNvPr>
          <p:cNvSpPr/>
          <p:nvPr/>
        </p:nvSpPr>
        <p:spPr>
          <a:xfrm>
            <a:off x="9659044" y="1524000"/>
            <a:ext cx="151706" cy="2724150"/>
          </a:xfrm>
          <a:prstGeom prst="rect">
            <a:avLst/>
          </a:prstGeom>
          <a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 t="-21778"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Google Shape;237;g117c9b892d6_1_12">
            <a:extLst>
              <a:ext uri="{FF2B5EF4-FFF2-40B4-BE49-F238E27FC236}">
                <a16:creationId xmlns:a16="http://schemas.microsoft.com/office/drawing/2014/main" id="{0025DC1C-7F27-4B18-A860-5BE13674E516}"/>
              </a:ext>
            </a:extLst>
          </p:cNvPr>
          <p:cNvSpPr/>
          <p:nvPr/>
        </p:nvSpPr>
        <p:spPr>
          <a:xfrm>
            <a:off x="2288806" y="1357289"/>
            <a:ext cx="5052520" cy="360000"/>
          </a:xfrm>
          <a:prstGeom prst="rect">
            <a:avLst/>
          </a:prstGeom>
          <a:solidFill>
            <a:srgbClr val="FBFBFB"/>
          </a:solidFill>
          <a:ln w="63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35950" rIns="35950" bIns="45675" anchor="ctr" anchorCtr="0">
            <a:no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Statistics &amp; Experimental Design: Exploring, interpreting the data</a:t>
            </a:r>
          </a:p>
        </p:txBody>
      </p:sp>
      <p:sp>
        <p:nvSpPr>
          <p:cNvPr id="7" name="Google Shape;237;g117c9b892d6_1_12">
            <a:extLst>
              <a:ext uri="{FF2B5EF4-FFF2-40B4-BE49-F238E27FC236}">
                <a16:creationId xmlns:a16="http://schemas.microsoft.com/office/drawing/2014/main" id="{7EB2A044-908E-4A28-B7A5-371A8DDEBBD3}"/>
              </a:ext>
            </a:extLst>
          </p:cNvPr>
          <p:cNvSpPr/>
          <p:nvPr/>
        </p:nvSpPr>
        <p:spPr>
          <a:xfrm>
            <a:off x="2288806" y="1831209"/>
            <a:ext cx="5052520" cy="360000"/>
          </a:xfrm>
          <a:prstGeom prst="rect">
            <a:avLst/>
          </a:prstGeom>
          <a:solidFill>
            <a:srgbClr val="FBFBFB"/>
          </a:solidFill>
          <a:ln w="63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35950" rIns="35950" bIns="45675" anchor="ctr" anchorCtr="0">
            <a:no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Visualization: Graphing the data with </a:t>
            </a:r>
            <a:r>
              <a:rPr lang="en-US" sz="1200" b="1" dirty="0" err="1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Plotly</a:t>
            </a:r>
            <a:r>
              <a:rPr lang="en-US" sz="12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200" b="1" dirty="0" err="1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Streamlit</a:t>
            </a:r>
            <a:endParaRPr lang="en-US" sz="1200" b="1" dirty="0">
              <a:solidFill>
                <a:srgbClr val="00206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237;g117c9b892d6_1_12">
            <a:extLst>
              <a:ext uri="{FF2B5EF4-FFF2-40B4-BE49-F238E27FC236}">
                <a16:creationId xmlns:a16="http://schemas.microsoft.com/office/drawing/2014/main" id="{412F257D-DFC0-47BB-B79F-2A60859E51A8}"/>
              </a:ext>
            </a:extLst>
          </p:cNvPr>
          <p:cNvSpPr/>
          <p:nvPr/>
        </p:nvSpPr>
        <p:spPr>
          <a:xfrm>
            <a:off x="2288806" y="2305129"/>
            <a:ext cx="5052520" cy="360000"/>
          </a:xfrm>
          <a:prstGeom prst="rect">
            <a:avLst/>
          </a:prstGeom>
          <a:solidFill>
            <a:srgbClr val="FBFBFB"/>
          </a:solidFill>
          <a:ln w="63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35950" rIns="35950" bIns="45675" anchor="ctr" anchorCtr="0">
            <a:no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Machine Learning: Supervised &amp; unsupervised learning</a:t>
            </a:r>
          </a:p>
        </p:txBody>
      </p:sp>
      <p:sp>
        <p:nvSpPr>
          <p:cNvPr id="9" name="Google Shape;237;g117c9b892d6_1_12">
            <a:extLst>
              <a:ext uri="{FF2B5EF4-FFF2-40B4-BE49-F238E27FC236}">
                <a16:creationId xmlns:a16="http://schemas.microsoft.com/office/drawing/2014/main" id="{0E391955-6DC1-4481-93B3-2689F2A63A34}"/>
              </a:ext>
            </a:extLst>
          </p:cNvPr>
          <p:cNvSpPr/>
          <p:nvPr/>
        </p:nvSpPr>
        <p:spPr>
          <a:xfrm>
            <a:off x="2288806" y="2779049"/>
            <a:ext cx="5052520" cy="360000"/>
          </a:xfrm>
          <a:prstGeom prst="rect">
            <a:avLst/>
          </a:prstGeom>
          <a:solidFill>
            <a:srgbClr val="FBFBFB"/>
          </a:solidFill>
          <a:ln w="63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35950" rIns="35950" bIns="45675" anchor="ctr" anchorCtr="0">
            <a:no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Deep Learning: Neural networks with TensorFlow &amp; </a:t>
            </a:r>
            <a:r>
              <a:rPr lang="en-US" sz="1200" b="1" dirty="0" err="1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Keras</a:t>
            </a:r>
            <a:endParaRPr lang="en-US" sz="1200" b="1" dirty="0">
              <a:solidFill>
                <a:srgbClr val="00206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237;g117c9b892d6_1_12">
            <a:extLst>
              <a:ext uri="{FF2B5EF4-FFF2-40B4-BE49-F238E27FC236}">
                <a16:creationId xmlns:a16="http://schemas.microsoft.com/office/drawing/2014/main" id="{9A9C0A40-26A5-40F8-A6CC-368A277A661E}"/>
              </a:ext>
            </a:extLst>
          </p:cNvPr>
          <p:cNvSpPr/>
          <p:nvPr/>
        </p:nvSpPr>
        <p:spPr>
          <a:xfrm>
            <a:off x="2288806" y="3252969"/>
            <a:ext cx="5052520" cy="360000"/>
          </a:xfrm>
          <a:prstGeom prst="rect">
            <a:avLst/>
          </a:prstGeom>
          <a:solidFill>
            <a:srgbClr val="FBFBFB"/>
          </a:solidFill>
          <a:ln w="63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35950" rIns="35950" bIns="45675" anchor="ctr" anchorCtr="0">
            <a:noAutofit/>
          </a:bodyPr>
          <a:lstStyle/>
          <a:p>
            <a:r>
              <a:rPr lang="de-DE" sz="12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Natural Language Processing (NLP)</a:t>
            </a:r>
          </a:p>
        </p:txBody>
      </p:sp>
      <p:sp>
        <p:nvSpPr>
          <p:cNvPr id="11" name="Google Shape;237;g117c9b892d6_1_12">
            <a:extLst>
              <a:ext uri="{FF2B5EF4-FFF2-40B4-BE49-F238E27FC236}">
                <a16:creationId xmlns:a16="http://schemas.microsoft.com/office/drawing/2014/main" id="{8E083C25-E74F-4BFC-B17B-A40C535A740E}"/>
              </a:ext>
            </a:extLst>
          </p:cNvPr>
          <p:cNvSpPr/>
          <p:nvPr/>
        </p:nvSpPr>
        <p:spPr>
          <a:xfrm>
            <a:off x="2288806" y="3726889"/>
            <a:ext cx="5052520" cy="360000"/>
          </a:xfrm>
          <a:prstGeom prst="rect">
            <a:avLst/>
          </a:prstGeom>
          <a:solidFill>
            <a:srgbClr val="FBFBFB"/>
          </a:solidFill>
          <a:ln w="63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35950" rIns="35950" bIns="45675" anchor="ctr" anchorCtr="0">
            <a:no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Roboto"/>
                <a:ea typeface="Roboto"/>
                <a:cs typeface="Roboto"/>
                <a:sym typeface="Roboto"/>
              </a:rPr>
              <a:t>Machine Learning Engineering: Bringing the models into production</a:t>
            </a:r>
          </a:p>
        </p:txBody>
      </p:sp>
      <p:sp>
        <p:nvSpPr>
          <p:cNvPr id="12" name="Google Shape;237;g117c9b892d6_1_12">
            <a:extLst>
              <a:ext uri="{FF2B5EF4-FFF2-40B4-BE49-F238E27FC236}">
                <a16:creationId xmlns:a16="http://schemas.microsoft.com/office/drawing/2014/main" id="{74D6B583-2E2F-4C09-8A49-0637C3EBB2B5}"/>
              </a:ext>
            </a:extLst>
          </p:cNvPr>
          <p:cNvSpPr/>
          <p:nvPr/>
        </p:nvSpPr>
        <p:spPr>
          <a:xfrm>
            <a:off x="2288806" y="4200809"/>
            <a:ext cx="5052520" cy="360000"/>
          </a:xfrm>
          <a:prstGeom prst="rect">
            <a:avLst/>
          </a:prstGeom>
          <a:solidFill>
            <a:srgbClr val="FBFBFB"/>
          </a:solidFill>
          <a:ln w="63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35950" rIns="35950" bIns="45675" anchor="ctr" anchorCtr="0">
            <a:noAutofit/>
          </a:bodyPr>
          <a:lstStyle/>
          <a:p>
            <a:r>
              <a:rPr lang="en-US" sz="1200" b="1" dirty="0">
                <a:solidFill>
                  <a:srgbClr val="002060"/>
                </a:solidFill>
                <a:latin typeface="Roboto"/>
                <a:ea typeface="Roboto"/>
                <a:sym typeface="Roboto"/>
              </a:rPr>
              <a:t>Capstone Project: Generating synthetic </a:t>
            </a:r>
            <a:r>
              <a:rPr lang="en-US" sz="1200" b="1">
                <a:solidFill>
                  <a:srgbClr val="002060"/>
                </a:solidFill>
                <a:latin typeface="Roboto"/>
                <a:ea typeface="Roboto"/>
                <a:sym typeface="Roboto"/>
              </a:rPr>
              <a:t>tabular data</a:t>
            </a:r>
            <a:endParaRPr lang="en-US" sz="1200" b="1" dirty="0">
              <a:solidFill>
                <a:srgbClr val="002060"/>
              </a:solidFill>
              <a:latin typeface="Roboto"/>
              <a:ea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65930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642A386-BE8D-4206-A881-B04E722BEEF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8" name="think-cell Folie" r:id="rId5" imgW="622" imgH="623" progId="TCLayout.ActiveDocument.1">
                  <p:embed/>
                </p:oleObj>
              </mc:Choice>
              <mc:Fallback>
                <p:oleObj name="think-cell Folie" r:id="rId5" imgW="622" imgH="623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642A386-BE8D-4206-A881-B04E722BEE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15DFC11-7D4C-4813-9FD4-0DE1DDA86786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spcFirstLastPara="1" vert="horz" wrap="square" lIns="0" tIns="0" rIns="0" bIns="0" anchor="t" anchorCtr="0">
            <a:noAutofit/>
          </a:bodyPr>
          <a:lstStyle/>
          <a:p>
            <a:r>
              <a:rPr lang="de-DE" sz="2800" b="1" dirty="0" err="1">
                <a:latin typeface="Roboto" panose="02000000000000000000" pitchFamily="2" charset="0"/>
              </a:rPr>
              <a:t>Available</a:t>
            </a:r>
            <a:r>
              <a:rPr lang="de-DE" sz="2800" b="1" dirty="0">
                <a:latin typeface="Roboto" panose="02000000000000000000" pitchFamily="2" charset="0"/>
              </a:rPr>
              <a:t> </a:t>
            </a:r>
            <a:r>
              <a:rPr lang="de-DE" sz="2800" b="1" dirty="0" err="1">
                <a:latin typeface="Roboto" panose="02000000000000000000" pitchFamily="2" charset="0"/>
              </a:rPr>
              <a:t>anonymized</a:t>
            </a:r>
            <a:r>
              <a:rPr lang="de-DE" sz="2800" b="1" dirty="0">
                <a:latin typeface="Roboto" panose="02000000000000000000" pitchFamily="2" charset="0"/>
              </a:rPr>
              <a:t> </a:t>
            </a:r>
            <a:r>
              <a:rPr lang="de-DE" sz="2800" b="1" dirty="0" err="1">
                <a:latin typeface="Roboto" panose="02000000000000000000" pitchFamily="2" charset="0"/>
              </a:rPr>
              <a:t>data</a:t>
            </a:r>
            <a:r>
              <a:rPr lang="de-DE" sz="2800" b="1" dirty="0">
                <a:latin typeface="Roboto" panose="02000000000000000000" pitchFamily="2" charset="0"/>
              </a:rPr>
              <a:t> </a:t>
            </a:r>
            <a:r>
              <a:rPr lang="en-US" sz="2800" b="1" dirty="0">
                <a:latin typeface="Roboto" panose="02000000000000000000" pitchFamily="2" charset="0"/>
              </a:rPr>
              <a:t>with real-value, would boost the success of many data science projects</a:t>
            </a:r>
            <a:endParaRPr lang="de-DE" sz="2800" b="1" dirty="0">
              <a:latin typeface="Roboto" panose="020000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04B5D89-1F5D-46A1-BC69-6AB06F962793}"/>
              </a:ext>
            </a:extLst>
          </p:cNvPr>
          <p:cNvSpPr/>
          <p:nvPr/>
        </p:nvSpPr>
        <p:spPr>
          <a:xfrm>
            <a:off x="5907897" y="1975807"/>
            <a:ext cx="2460517" cy="2249941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1F3F5"/>
              </a:gs>
            </a:gsLst>
            <a:lin ang="0" scaled="0"/>
          </a:gradFill>
          <a:ln w="9525" cap="rnd" cmpd="sng" algn="ctr">
            <a:solidFill>
              <a:schemeClr val="tx1"/>
            </a:solidFill>
            <a:prstDash val="solid"/>
          </a:ln>
          <a:effectLst>
            <a:outerShdw blurRad="25400" algn="ctr" rotWithShape="0">
              <a:prstClr val="black">
                <a:alpha val="40000"/>
              </a:prstClr>
            </a:outerShdw>
          </a:effectLst>
        </p:spPr>
        <p:txBody>
          <a:bodyPr lIns="0" tIns="391861" rtlCol="0" anchor="t">
            <a:noAutofit/>
          </a:bodyPr>
          <a:lstStyle/>
          <a:p>
            <a:pPr defTabSz="829452">
              <a:spcBef>
                <a:spcPts val="544"/>
              </a:spcBef>
              <a:buClr>
                <a:srgbClr val="0018A8"/>
              </a:buClr>
            </a:pPr>
            <a:endParaRPr lang="de-DE" sz="1100" kern="0">
              <a:solidFill>
                <a:schemeClr val="accent5"/>
              </a:solidFill>
              <a:latin typeface="Arial"/>
            </a:endParaRPr>
          </a:p>
        </p:txBody>
      </p:sp>
      <p:sp>
        <p:nvSpPr>
          <p:cNvPr id="4" name="Pentagon 4">
            <a:extLst>
              <a:ext uri="{FF2B5EF4-FFF2-40B4-BE49-F238E27FC236}">
                <a16:creationId xmlns:a16="http://schemas.microsoft.com/office/drawing/2014/main" id="{9C9FEBB5-C5FF-4BEB-A492-9BA6D0746DD6}"/>
              </a:ext>
            </a:extLst>
          </p:cNvPr>
          <p:cNvSpPr/>
          <p:nvPr/>
        </p:nvSpPr>
        <p:spPr>
          <a:xfrm>
            <a:off x="3247851" y="1779399"/>
            <a:ext cx="2838138" cy="2559078"/>
          </a:xfrm>
          <a:prstGeom prst="homePlate">
            <a:avLst>
              <a:gd name="adj" fmla="val 7065"/>
            </a:avLst>
          </a:prstGeom>
          <a:gradFill>
            <a:gsLst>
              <a:gs pos="0">
                <a:srgbClr val="FFFFFF"/>
              </a:gs>
              <a:gs pos="100000">
                <a:srgbClr val="F1F3F5"/>
              </a:gs>
            </a:gsLst>
            <a:lin ang="0" scaled="0"/>
          </a:gradFill>
          <a:ln w="6350" cap="rnd" cmpd="sng" algn="ctr">
            <a:gradFill>
              <a:gsLst>
                <a:gs pos="0">
                  <a:srgbClr val="FFFFFF"/>
                </a:gs>
                <a:gs pos="5000">
                  <a:srgbClr val="8296AA">
                    <a:lumMod val="40000"/>
                    <a:lumOff val="60000"/>
                  </a:srgbClr>
                </a:gs>
                <a:gs pos="10000">
                  <a:srgbClr val="8296AA">
                    <a:lumMod val="60000"/>
                    <a:lumOff val="40000"/>
                  </a:srgbClr>
                </a:gs>
                <a:gs pos="100000">
                  <a:srgbClr val="8296AA"/>
                </a:gs>
              </a:gsLst>
              <a:lin ang="0" scaled="0"/>
            </a:gradFill>
            <a:prstDash val="solid"/>
          </a:ln>
          <a:effectLst/>
        </p:spPr>
        <p:txBody>
          <a:bodyPr lIns="0" tIns="391861" rtlCol="0" anchor="t">
            <a:noAutofit/>
          </a:bodyPr>
          <a:lstStyle/>
          <a:p>
            <a:pPr defTabSz="829452">
              <a:spcBef>
                <a:spcPts val="544"/>
              </a:spcBef>
              <a:buClr>
                <a:srgbClr val="0018A8"/>
              </a:buClr>
            </a:pPr>
            <a:endParaRPr lang="de-DE" sz="1100" kern="0">
              <a:solidFill>
                <a:schemeClr val="accent5"/>
              </a:solidFill>
              <a:latin typeface="Arial"/>
            </a:endParaRPr>
          </a:p>
        </p:txBody>
      </p:sp>
      <p:sp>
        <p:nvSpPr>
          <p:cNvPr id="5" name="Pentagon 4">
            <a:extLst>
              <a:ext uri="{FF2B5EF4-FFF2-40B4-BE49-F238E27FC236}">
                <a16:creationId xmlns:a16="http://schemas.microsoft.com/office/drawing/2014/main" id="{4CA045E3-92A3-448E-9FC6-790A4A1DC17B}"/>
              </a:ext>
            </a:extLst>
          </p:cNvPr>
          <p:cNvSpPr/>
          <p:nvPr/>
        </p:nvSpPr>
        <p:spPr>
          <a:xfrm>
            <a:off x="753002" y="1672192"/>
            <a:ext cx="2867025" cy="2800792"/>
          </a:xfrm>
          <a:prstGeom prst="homePlate">
            <a:avLst>
              <a:gd name="adj" fmla="val 7065"/>
            </a:avLst>
          </a:prstGeom>
          <a:gradFill>
            <a:gsLst>
              <a:gs pos="0">
                <a:srgbClr val="FFFFFF"/>
              </a:gs>
              <a:gs pos="100000">
                <a:srgbClr val="F1F3F5"/>
              </a:gs>
            </a:gsLst>
            <a:lin ang="0" scaled="0"/>
          </a:gradFill>
          <a:ln w="6350" cap="rnd" cmpd="sng" algn="ctr">
            <a:gradFill>
              <a:gsLst>
                <a:gs pos="0">
                  <a:srgbClr val="FFFFFF"/>
                </a:gs>
                <a:gs pos="5000">
                  <a:srgbClr val="8296AA">
                    <a:lumMod val="40000"/>
                    <a:lumOff val="60000"/>
                  </a:srgbClr>
                </a:gs>
                <a:gs pos="10000">
                  <a:srgbClr val="8296AA">
                    <a:lumMod val="60000"/>
                    <a:lumOff val="40000"/>
                  </a:srgbClr>
                </a:gs>
                <a:gs pos="100000">
                  <a:srgbClr val="8296AA"/>
                </a:gs>
              </a:gsLst>
              <a:lin ang="0" scaled="0"/>
            </a:gradFill>
            <a:prstDash val="solid"/>
          </a:ln>
          <a:effectLst/>
        </p:spPr>
        <p:txBody>
          <a:bodyPr lIns="0" tIns="391861" rtlCol="0" anchor="t">
            <a:noAutofit/>
          </a:bodyPr>
          <a:lstStyle/>
          <a:p>
            <a:pPr defTabSz="829452">
              <a:spcBef>
                <a:spcPts val="544"/>
              </a:spcBef>
              <a:buClr>
                <a:srgbClr val="0018A8"/>
              </a:buClr>
              <a:defRPr/>
            </a:pPr>
            <a:endParaRPr lang="de-DE" sz="1100" kern="0">
              <a:solidFill>
                <a:schemeClr val="accent5"/>
              </a:solidFill>
              <a:latin typeface="Arial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96E2A09-B766-4BF4-8782-B3BD24A30A5C}"/>
              </a:ext>
            </a:extLst>
          </p:cNvPr>
          <p:cNvCxnSpPr>
            <a:cxnSpLocks/>
          </p:cNvCxnSpPr>
          <p:nvPr/>
        </p:nvCxnSpPr>
        <p:spPr>
          <a:xfrm>
            <a:off x="6085989" y="2309094"/>
            <a:ext cx="2206001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4ECF060-683A-4630-B4A3-61255B14440F}"/>
              </a:ext>
            </a:extLst>
          </p:cNvPr>
          <p:cNvCxnSpPr>
            <a:cxnSpLocks/>
          </p:cNvCxnSpPr>
          <p:nvPr/>
        </p:nvCxnSpPr>
        <p:spPr>
          <a:xfrm>
            <a:off x="3675546" y="2406524"/>
            <a:ext cx="2224597" cy="4394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418855-2C0B-4683-BA03-7609914FE756}"/>
              </a:ext>
            </a:extLst>
          </p:cNvPr>
          <p:cNvCxnSpPr>
            <a:cxnSpLocks/>
          </p:cNvCxnSpPr>
          <p:nvPr/>
        </p:nvCxnSpPr>
        <p:spPr>
          <a:xfrm>
            <a:off x="822284" y="2046336"/>
            <a:ext cx="2614112" cy="0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15">
            <a:extLst>
              <a:ext uri="{FF2B5EF4-FFF2-40B4-BE49-F238E27FC236}">
                <a16:creationId xmlns:a16="http://schemas.microsoft.com/office/drawing/2014/main" id="{58A37F2A-CD38-411C-A063-BF3A0E4D0CC7}"/>
              </a:ext>
            </a:extLst>
          </p:cNvPr>
          <p:cNvSpPr txBox="1">
            <a:spLocks/>
          </p:cNvSpPr>
          <p:nvPr/>
        </p:nvSpPr>
        <p:spPr bwMode="gray">
          <a:xfrm>
            <a:off x="6085989" y="2112164"/>
            <a:ext cx="2216514" cy="190240"/>
          </a:xfrm>
          <a:prstGeom prst="rect">
            <a:avLst/>
          </a:prstGeom>
          <a:noFill/>
        </p:spPr>
        <p:txBody>
          <a:bodyPr wrap="square" lIns="0" tIns="0" rIns="0" bIns="36000" rtlCol="0" anchor="b" anchorCtr="0">
            <a:spAutoFit/>
          </a:bodyPr>
          <a:lstStyle/>
          <a:p>
            <a:pPr defTabSz="913554">
              <a:defRPr/>
            </a:pPr>
            <a:r>
              <a:rPr lang="en-GB" sz="1000" b="1" dirty="0">
                <a:solidFill>
                  <a:schemeClr val="tx1"/>
                </a:solidFill>
                <a:latin typeface="Noto Sans" panose="020B0502040504020204" pitchFamily="34" charset="0"/>
              </a:rPr>
              <a:t>Problem Statement</a:t>
            </a:r>
            <a:endParaRPr lang="en-US" sz="1000" b="1" baseline="30000" dirty="0">
              <a:solidFill>
                <a:schemeClr val="tx1"/>
              </a:solidFill>
              <a:latin typeface="Noto Sans" panose="020B0502040504020204" pitchFamily="34" charset="0"/>
            </a:endParaRPr>
          </a:p>
        </p:txBody>
      </p:sp>
      <p:sp>
        <p:nvSpPr>
          <p:cNvPr id="11" name="Textfeld 15">
            <a:extLst>
              <a:ext uri="{FF2B5EF4-FFF2-40B4-BE49-F238E27FC236}">
                <a16:creationId xmlns:a16="http://schemas.microsoft.com/office/drawing/2014/main" id="{44D60947-B17C-4119-AE92-261FF1C6DE1E}"/>
              </a:ext>
            </a:extLst>
          </p:cNvPr>
          <p:cNvSpPr txBox="1">
            <a:spLocks/>
          </p:cNvSpPr>
          <p:nvPr/>
        </p:nvSpPr>
        <p:spPr bwMode="gray">
          <a:xfrm>
            <a:off x="3718239" y="2014303"/>
            <a:ext cx="2224596" cy="344128"/>
          </a:xfrm>
          <a:prstGeom prst="rect">
            <a:avLst/>
          </a:prstGeom>
          <a:noFill/>
        </p:spPr>
        <p:txBody>
          <a:bodyPr wrap="square" lIns="0" tIns="0" rIns="0" bIns="36000" rtlCol="0" anchor="b" anchorCtr="0">
            <a:spAutoFit/>
          </a:bodyPr>
          <a:lstStyle/>
          <a:p>
            <a:pPr defTabSz="913554">
              <a:defRPr/>
            </a:pPr>
            <a:r>
              <a:rPr lang="en-GB" sz="1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… regulatory requirements while still be able to extract insights from data</a:t>
            </a:r>
            <a:endParaRPr lang="en-US" sz="1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Textfeld 15">
            <a:extLst>
              <a:ext uri="{FF2B5EF4-FFF2-40B4-BE49-F238E27FC236}">
                <a16:creationId xmlns:a16="http://schemas.microsoft.com/office/drawing/2014/main" id="{3231161F-FD75-4EC8-AF6D-2A46A6F46CE0}"/>
              </a:ext>
            </a:extLst>
          </p:cNvPr>
          <p:cNvSpPr txBox="1">
            <a:spLocks/>
          </p:cNvSpPr>
          <p:nvPr/>
        </p:nvSpPr>
        <p:spPr bwMode="gray">
          <a:xfrm>
            <a:off x="822284" y="1694588"/>
            <a:ext cx="2520000" cy="344128"/>
          </a:xfrm>
          <a:prstGeom prst="rect">
            <a:avLst/>
          </a:prstGeom>
          <a:noFill/>
        </p:spPr>
        <p:txBody>
          <a:bodyPr wrap="square" lIns="0" tIns="0" rIns="0" bIns="36000" rtlCol="0" anchor="b" anchorCtr="0">
            <a:spAutoFit/>
          </a:bodyPr>
          <a:lstStyle/>
          <a:p>
            <a:pPr defTabSz="913554">
              <a:defRPr/>
            </a:pPr>
            <a:r>
              <a:rPr lang="en-GB" sz="1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help XXX to explore new solutions and ensure compliance with… </a:t>
            </a:r>
            <a:endParaRPr lang="en-US" sz="1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701D653-2838-4075-858C-515F91BF1E86}"/>
              </a:ext>
            </a:extLst>
          </p:cNvPr>
          <p:cNvSpPr/>
          <p:nvPr/>
        </p:nvSpPr>
        <p:spPr bwMode="auto">
          <a:xfrm>
            <a:off x="788672" y="2232201"/>
            <a:ext cx="504000" cy="504000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</a:ln>
          <a:effectLst>
            <a:outerShdw blurRad="25400" dist="38100" dir="2700000" sx="98000" sy="98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 anchorCtr="1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826748">
              <a:defRPr/>
            </a:pPr>
            <a:endParaRPr lang="en-US" sz="1179">
              <a:solidFill>
                <a:schemeClr val="accent5"/>
              </a:solidFill>
              <a:latin typeface="Arial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F39EE7C-56D3-4FE9-8140-9AEE62D57B0B}"/>
              </a:ext>
            </a:extLst>
          </p:cNvPr>
          <p:cNvSpPr/>
          <p:nvPr/>
        </p:nvSpPr>
        <p:spPr bwMode="auto">
          <a:xfrm>
            <a:off x="788672" y="2984121"/>
            <a:ext cx="504000" cy="504000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</a:ln>
          <a:effectLst>
            <a:outerShdw blurRad="25400" dist="38100" dir="2700000" sx="98000" sy="98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 anchorCtr="1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826748">
              <a:defRPr/>
            </a:pPr>
            <a:endParaRPr lang="en-US" sz="1179">
              <a:solidFill>
                <a:schemeClr val="accent5"/>
              </a:solidFill>
              <a:latin typeface="Arial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B625AB1-7AA1-472D-9BCC-F794E36AB3D5}"/>
              </a:ext>
            </a:extLst>
          </p:cNvPr>
          <p:cNvSpPr/>
          <p:nvPr/>
        </p:nvSpPr>
        <p:spPr bwMode="auto">
          <a:xfrm>
            <a:off x="788672" y="3736041"/>
            <a:ext cx="504000" cy="504000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</a:ln>
          <a:effectLst>
            <a:outerShdw blurRad="25400" dist="38100" dir="2700000" sx="98000" sy="98000" algn="tl" rotWithShape="0">
              <a:prstClr val="black">
                <a:alpha val="40000"/>
              </a:prstClr>
            </a:outerShdw>
          </a:effectLst>
        </p:spPr>
        <p:txBody>
          <a:bodyPr lIns="0" tIns="0" rIns="0" bIns="0" anchor="ctr" anchorCtr="1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826748">
              <a:defRPr/>
            </a:pPr>
            <a:endParaRPr lang="en-US" sz="1179">
              <a:solidFill>
                <a:schemeClr val="accent5"/>
              </a:solidFill>
              <a:latin typeface="Arial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E0B600-26BC-4B8F-ADD9-BBBE11F20632}"/>
              </a:ext>
            </a:extLst>
          </p:cNvPr>
          <p:cNvSpPr/>
          <p:nvPr/>
        </p:nvSpPr>
        <p:spPr>
          <a:xfrm>
            <a:off x="1367067" y="2984121"/>
            <a:ext cx="2143136" cy="4616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>
            <a:spAutoFit/>
          </a:bodyPr>
          <a:lstStyle/>
          <a:p>
            <a:pPr defTabSz="913554">
              <a:defRPr/>
            </a:pPr>
            <a:r>
              <a:rPr lang="de-DE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XXX </a:t>
            </a:r>
            <a:r>
              <a:rPr lang="en-US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develops and digitalizes business and private payments for the Swiss financial center.</a:t>
            </a:r>
            <a:endParaRPr lang="en-US" sz="1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20E256F-C7C1-4D4E-871A-0C3BE5783A34}"/>
              </a:ext>
            </a:extLst>
          </p:cNvPr>
          <p:cNvSpPr/>
          <p:nvPr/>
        </p:nvSpPr>
        <p:spPr>
          <a:xfrm>
            <a:off x="1367067" y="3736041"/>
            <a:ext cx="2143136" cy="4616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>
            <a:spAutoFit/>
          </a:bodyPr>
          <a:lstStyle/>
          <a:p>
            <a:pPr defTabSz="913554">
              <a:defRPr/>
            </a:pPr>
            <a:r>
              <a:rPr lang="de-DE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 </a:t>
            </a:r>
            <a:r>
              <a:rPr lang="de-DE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science</a:t>
            </a:r>
            <a:r>
              <a:rPr lang="de-DE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team</a:t>
            </a:r>
            <a:r>
              <a:rPr lang="de-DE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of</a:t>
            </a:r>
            <a:r>
              <a:rPr lang="de-DE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XXX </a:t>
            </a:r>
            <a:r>
              <a:rPr lang="de-DE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provides</a:t>
            </a:r>
            <a:r>
              <a:rPr lang="de-DE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internal </a:t>
            </a:r>
            <a:r>
              <a:rPr lang="de-DE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services</a:t>
            </a:r>
            <a:r>
              <a:rPr lang="de-DE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 </a:t>
            </a:r>
            <a:r>
              <a:rPr lang="de-DE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</a:t>
            </a:r>
            <a:r>
              <a:rPr lang="de-DE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area</a:t>
            </a:r>
            <a:r>
              <a:rPr lang="de-DE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of</a:t>
            </a:r>
            <a:r>
              <a:rPr lang="de-DE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</a:t>
            </a:r>
            <a:r>
              <a:rPr lang="de-DE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analytics</a:t>
            </a:r>
            <a:endParaRPr lang="en-US" sz="1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E62E180-09E7-4F68-B55B-3E4997534B63}"/>
              </a:ext>
            </a:extLst>
          </p:cNvPr>
          <p:cNvSpPr/>
          <p:nvPr/>
        </p:nvSpPr>
        <p:spPr>
          <a:xfrm>
            <a:off x="1367067" y="2232201"/>
            <a:ext cx="2143136" cy="615553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>
            <a:spAutoFit/>
          </a:bodyPr>
          <a:lstStyle/>
          <a:p>
            <a:pPr defTabSz="913554">
              <a:defRPr/>
            </a:pPr>
            <a:r>
              <a:rPr lang="en-US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XXX operates infrastructure for the Swiss financial center related to securities, financial information &amp; payment transactions</a:t>
            </a:r>
            <a:endParaRPr lang="en-US" sz="1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B311E075-CE92-4B4B-980A-0FF7BC5D3D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5072" y="3070521"/>
            <a:ext cx="331200" cy="331200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65B06CC5-CE9D-4C39-8A58-F590078EAB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75072" y="3798732"/>
            <a:ext cx="331200" cy="3312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077A63D-D562-4826-9FF4-48FF9AC8FCD3}"/>
              </a:ext>
            </a:extLst>
          </p:cNvPr>
          <p:cNvSpPr/>
          <p:nvPr/>
        </p:nvSpPr>
        <p:spPr>
          <a:xfrm>
            <a:off x="6174084" y="2374419"/>
            <a:ext cx="2020042" cy="1575234"/>
          </a:xfrm>
          <a:prstGeom prst="rect">
            <a:avLst/>
          </a:prstGeom>
          <a:noFill/>
        </p:spPr>
        <p:txBody>
          <a:bodyPr wrap="square" lIns="0" tIns="0" rIns="0" bIns="36000" rtlCol="0" anchor="t" anchorCtr="0">
            <a:spAutoFit/>
          </a:bodyPr>
          <a:lstStyle/>
          <a:p>
            <a:pPr defTabSz="913554">
              <a:spcBef>
                <a:spcPts val="200"/>
              </a:spcBef>
              <a:buClr>
                <a:schemeClr val="tx1"/>
              </a:buClr>
            </a:pPr>
            <a:r>
              <a:rPr lang="de-DE" sz="2000" b="1" i="1" dirty="0" err="1">
                <a:solidFill>
                  <a:srgbClr val="EA2413"/>
                </a:solidFill>
                <a:latin typeface="Noto Sans" panose="020B0502040504020204" pitchFamily="34" charset="0"/>
              </a:rPr>
              <a:t>How</a:t>
            </a:r>
            <a:r>
              <a:rPr lang="de-DE" sz="2000" b="1" i="1" dirty="0">
                <a:solidFill>
                  <a:srgbClr val="EA2413"/>
                </a:solidFill>
                <a:latin typeface="Noto Sans" panose="020B0502040504020204" pitchFamily="34" charset="0"/>
              </a:rPr>
              <a:t> </a:t>
            </a:r>
            <a:r>
              <a:rPr lang="de-DE" sz="2000" b="1" i="1" dirty="0" err="1">
                <a:solidFill>
                  <a:srgbClr val="EA2413"/>
                </a:solidFill>
                <a:latin typeface="Noto Sans" panose="020B0502040504020204" pitchFamily="34" charset="0"/>
              </a:rPr>
              <a:t>to</a:t>
            </a:r>
            <a:r>
              <a:rPr lang="de-DE" sz="2000" b="1" i="1" dirty="0">
                <a:solidFill>
                  <a:srgbClr val="EA2413"/>
                </a:solidFill>
                <a:latin typeface="Noto Sans" panose="020B0502040504020204" pitchFamily="34" charset="0"/>
              </a:rPr>
              <a:t> </a:t>
            </a:r>
            <a:r>
              <a:rPr lang="de-DE" sz="2000" b="1" i="1" dirty="0" err="1">
                <a:solidFill>
                  <a:srgbClr val="EA2413"/>
                </a:solidFill>
                <a:latin typeface="Noto Sans" panose="020B0502040504020204" pitchFamily="34" charset="0"/>
              </a:rPr>
              <a:t>anonymize</a:t>
            </a:r>
            <a:r>
              <a:rPr lang="de-DE" sz="2000" b="1" i="1" dirty="0">
                <a:solidFill>
                  <a:srgbClr val="EA2413"/>
                </a:solidFill>
                <a:latin typeface="Noto Sans" panose="020B0502040504020204" pitchFamily="34" charset="0"/>
              </a:rPr>
              <a:t> i.e. </a:t>
            </a:r>
            <a:r>
              <a:rPr lang="de-DE" sz="2000" b="1" i="1" dirty="0" err="1">
                <a:solidFill>
                  <a:srgbClr val="EA2413"/>
                </a:solidFill>
                <a:latin typeface="Noto Sans" panose="020B0502040504020204" pitchFamily="34" charset="0"/>
              </a:rPr>
              <a:t>synthetize</a:t>
            </a:r>
            <a:r>
              <a:rPr lang="de-DE" sz="2000" b="1" i="1" dirty="0">
                <a:solidFill>
                  <a:srgbClr val="EA2413"/>
                </a:solidFill>
                <a:latin typeface="Noto Sans" panose="020B0502040504020204" pitchFamily="34" charset="0"/>
              </a:rPr>
              <a:t> </a:t>
            </a:r>
            <a:r>
              <a:rPr lang="de-DE" sz="2000" b="1" i="1" dirty="0" err="1">
                <a:solidFill>
                  <a:srgbClr val="EA2413"/>
                </a:solidFill>
                <a:latin typeface="Noto Sans" panose="020B0502040504020204" pitchFamily="34" charset="0"/>
              </a:rPr>
              <a:t>data</a:t>
            </a:r>
            <a:r>
              <a:rPr lang="de-DE" sz="2000" b="1" i="1" dirty="0">
                <a:solidFill>
                  <a:srgbClr val="EA2413"/>
                </a:solidFill>
                <a:latin typeface="Noto Sans" panose="020B0502040504020204" pitchFamily="34" charset="0"/>
              </a:rPr>
              <a:t> </a:t>
            </a:r>
            <a:r>
              <a:rPr lang="de-DE" sz="2000" b="1" i="1" dirty="0" err="1">
                <a:solidFill>
                  <a:srgbClr val="EA2413"/>
                </a:solidFill>
                <a:latin typeface="Noto Sans" panose="020B0502040504020204" pitchFamily="34" charset="0"/>
              </a:rPr>
              <a:t>while</a:t>
            </a:r>
            <a:r>
              <a:rPr lang="de-DE" sz="2000" b="1" i="1" dirty="0">
                <a:solidFill>
                  <a:srgbClr val="EA2413"/>
                </a:solidFill>
                <a:latin typeface="Noto Sans" panose="020B0502040504020204" pitchFamily="34" charset="0"/>
              </a:rPr>
              <a:t> </a:t>
            </a:r>
            <a:r>
              <a:rPr lang="de-DE" sz="2000" b="1" i="1" dirty="0" err="1">
                <a:solidFill>
                  <a:srgbClr val="EA2413"/>
                </a:solidFill>
                <a:latin typeface="Noto Sans" panose="020B0502040504020204" pitchFamily="34" charset="0"/>
              </a:rPr>
              <a:t>keeping</a:t>
            </a:r>
            <a:r>
              <a:rPr lang="de-DE" sz="2000" b="1" i="1" dirty="0">
                <a:solidFill>
                  <a:srgbClr val="EA2413"/>
                </a:solidFill>
                <a:latin typeface="Noto Sans" panose="020B0502040504020204" pitchFamily="34" charset="0"/>
              </a:rPr>
              <a:t> </a:t>
            </a:r>
            <a:r>
              <a:rPr lang="de-DE" sz="2000" b="1" i="1" dirty="0" err="1">
                <a:solidFill>
                  <a:srgbClr val="EA2413"/>
                </a:solidFill>
                <a:latin typeface="Noto Sans" panose="020B0502040504020204" pitchFamily="34" charset="0"/>
              </a:rPr>
              <a:t>its</a:t>
            </a:r>
            <a:r>
              <a:rPr lang="de-DE" sz="2000" b="1" i="1" dirty="0">
                <a:solidFill>
                  <a:srgbClr val="EA2413"/>
                </a:solidFill>
                <a:latin typeface="Noto Sans" panose="020B0502040504020204" pitchFamily="34" charset="0"/>
              </a:rPr>
              <a:t> </a:t>
            </a:r>
            <a:r>
              <a:rPr lang="de-DE" sz="2000" b="1" i="1" dirty="0" err="1">
                <a:solidFill>
                  <a:srgbClr val="EA2413"/>
                </a:solidFill>
                <a:latin typeface="Noto Sans" panose="020B0502040504020204" pitchFamily="34" charset="0"/>
              </a:rPr>
              <a:t>properties</a:t>
            </a:r>
            <a:r>
              <a:rPr lang="de-DE" sz="2000" b="1" i="1" dirty="0">
                <a:solidFill>
                  <a:srgbClr val="EA2413"/>
                </a:solidFill>
                <a:latin typeface="Noto Sans" panose="020B0502040504020204" pitchFamily="34" charset="0"/>
              </a:rPr>
              <a:t>?</a:t>
            </a:r>
            <a:endParaRPr lang="en-US" sz="2000" i="1" dirty="0">
              <a:solidFill>
                <a:srgbClr val="EA2413"/>
              </a:solidFill>
              <a:latin typeface="Noto Sans" panose="020B0502040504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5B35DBE-B3EA-4C9E-A4C2-5B828DB52EA5}"/>
              </a:ext>
            </a:extLst>
          </p:cNvPr>
          <p:cNvSpPr/>
          <p:nvPr/>
        </p:nvSpPr>
        <p:spPr>
          <a:xfrm>
            <a:off x="3691383" y="2507394"/>
            <a:ext cx="2092032" cy="14619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0" rIns="0" bIns="0" rtlCol="0" anchor="t" anchorCtr="0">
            <a:spAutoFit/>
          </a:bodyPr>
          <a:lstStyle/>
          <a:p>
            <a:pPr marL="108000" indent="-108000" defTabSz="913554">
              <a:spcBef>
                <a:spcPts val="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/>
            </a:pPr>
            <a:r>
              <a:rPr lang="en-GB" sz="1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Strict privacy regulations </a:t>
            </a:r>
            <a:r>
              <a:rPr lang="en-GB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govern the use and dissemination of </a:t>
            </a:r>
            <a:r>
              <a:rPr lang="en-GB" sz="1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sensitive data</a:t>
            </a:r>
          </a:p>
          <a:p>
            <a:pPr defTabSz="913554">
              <a:spcBef>
                <a:spcPts val="200"/>
              </a:spcBef>
              <a:buClr>
                <a:schemeClr val="tx1"/>
              </a:buClr>
              <a:defRPr/>
            </a:pPr>
            <a:endParaRPr lang="en-GB" sz="1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08000" indent="-108000" defTabSz="913554">
              <a:spcBef>
                <a:spcPts val="2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/>
            </a:pPr>
            <a:r>
              <a:rPr lang="en-GB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Relevant analytical projects and </a:t>
            </a:r>
            <a:r>
              <a:rPr lang="en-GB" sz="1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methods explicitly depend on the availability of the data, which can be used</a:t>
            </a:r>
          </a:p>
          <a:p>
            <a:pPr defTabSz="913554">
              <a:spcBef>
                <a:spcPts val="200"/>
              </a:spcBef>
              <a:buClr>
                <a:schemeClr val="tx1"/>
              </a:buClr>
              <a:defRPr/>
            </a:pPr>
            <a:endParaRPr lang="en-GB" sz="1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493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2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146" name="Google Shape;146;p4"/>
          <p:cNvSpPr txBox="1">
            <a:spLocks noGrp="1"/>
          </p:cNvSpPr>
          <p:nvPr>
            <p:ph type="body" idx="1"/>
          </p:nvPr>
        </p:nvSpPr>
        <p:spPr>
          <a:xfrm>
            <a:off x="311699" y="1465803"/>
            <a:ext cx="2808002" cy="310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grpSp>
        <p:nvGrpSpPr>
          <p:cNvPr id="147" name="Google Shape;147;p4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48" name="Google Shape;148;p4" descr="Grafik 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4"/>
            <p:cNvSpPr/>
            <p:nvPr/>
          </p:nvSpPr>
          <p:spPr>
            <a:xfrm>
              <a:off x="7974830" y="4702926"/>
              <a:ext cx="1134300" cy="355200"/>
            </a:xfrm>
            <a:prstGeom prst="rect">
              <a:avLst/>
            </a:prstGeom>
            <a:solidFill>
              <a:srgbClr val="000000"/>
            </a:solidFill>
            <a:ln w="254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" name="Google Shape;150;p4"/>
          <p:cNvGrpSpPr/>
          <p:nvPr/>
        </p:nvGrpSpPr>
        <p:grpSpPr>
          <a:xfrm>
            <a:off x="106099" y="45895"/>
            <a:ext cx="1306013" cy="5012243"/>
            <a:chOff x="-1" y="-1"/>
            <a:chExt cx="1306011" cy="5012241"/>
          </a:xfrm>
        </p:grpSpPr>
        <p:sp>
          <p:nvSpPr>
            <p:cNvPr id="151" name="Google Shape;151;p4"/>
            <p:cNvSpPr/>
            <p:nvPr/>
          </p:nvSpPr>
          <p:spPr>
            <a:xfrm>
              <a:off x="-1" y="-1"/>
              <a:ext cx="1306011" cy="5012241"/>
            </a:xfrm>
            <a:prstGeom prst="rect">
              <a:avLst/>
            </a:prstGeom>
            <a:solidFill>
              <a:srgbClr val="000000"/>
            </a:solidFill>
            <a:ln w="254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4"/>
            <p:cNvSpPr txBox="1"/>
            <p:nvPr/>
          </p:nvSpPr>
          <p:spPr>
            <a:xfrm>
              <a:off x="58419" y="4710715"/>
              <a:ext cx="1189171" cy="2888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b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Technique</a:t>
              </a:r>
              <a:endParaRPr/>
            </a:p>
          </p:txBody>
        </p:sp>
      </p:grpSp>
      <p:sp>
        <p:nvSpPr>
          <p:cNvPr id="153" name="Google Shape;153;p4"/>
          <p:cNvSpPr txBox="1"/>
          <p:nvPr/>
        </p:nvSpPr>
        <p:spPr>
          <a:xfrm rot="5400000">
            <a:off x="-1633105" y="1958448"/>
            <a:ext cx="4580633" cy="122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GAN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"/>
          <p:cNvSpPr txBox="1">
            <a:spLocks noGrp="1"/>
          </p:cNvSpPr>
          <p:nvPr>
            <p:ph type="title"/>
          </p:nvPr>
        </p:nvSpPr>
        <p:spPr>
          <a:xfrm>
            <a:off x="311699" y="410000"/>
            <a:ext cx="8520602" cy="6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de-DE" sz="2790" b="1" i="0" u="none" strike="noStrike" cap="none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Analogically</a:t>
            </a:r>
            <a:r>
              <a:rPr lang="de-DE" sz="2790" b="1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on </a:t>
            </a:r>
            <a:r>
              <a:rPr lang="de-DE" sz="2790" b="1" i="0" u="none" strike="noStrike" cap="none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tabular</a:t>
            </a:r>
            <a:r>
              <a:rPr lang="de-DE" sz="2790" b="1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DE" sz="2790" b="1" i="0" u="none" strike="noStrike" cap="none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</a:t>
            </a:r>
            <a:endParaRPr sz="279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5"/>
          <p:cNvSpPr txBox="1"/>
          <p:nvPr/>
        </p:nvSpPr>
        <p:spPr>
          <a:xfrm>
            <a:off x="424244" y="4733500"/>
            <a:ext cx="2216129" cy="123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800" b="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* Open-source </a:t>
            </a:r>
            <a:r>
              <a:rPr lang="de-DE" sz="800" b="0" i="0" u="none" strike="noStrike" cap="none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data</a:t>
            </a:r>
            <a:endParaRPr dirty="0"/>
          </a:p>
        </p:txBody>
      </p:sp>
      <p:grpSp>
        <p:nvGrpSpPr>
          <p:cNvPr id="160" name="Google Shape;160;p5"/>
          <p:cNvGrpSpPr/>
          <p:nvPr/>
        </p:nvGrpSpPr>
        <p:grpSpPr>
          <a:xfrm>
            <a:off x="0" y="3911187"/>
            <a:ext cx="9144000" cy="432894"/>
            <a:chOff x="0" y="3785195"/>
            <a:chExt cx="9144000" cy="432894"/>
          </a:xfrm>
        </p:grpSpPr>
        <p:sp>
          <p:nvSpPr>
            <p:cNvPr id="161" name="Google Shape;161;p5"/>
            <p:cNvSpPr/>
            <p:nvPr/>
          </p:nvSpPr>
          <p:spPr>
            <a:xfrm>
              <a:off x="0" y="3785195"/>
              <a:ext cx="9144000" cy="43289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0000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Synthetic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is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artificially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generated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,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commonly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generated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by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using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AI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algorithms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(e.g. GAN). </a:t>
              </a:r>
              <a:endParaRPr lang="de-DE" dirty="0"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It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is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designed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to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mimic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the</a:t>
              </a:r>
              <a:r>
                <a:rPr lang="de-DE" sz="1000" b="1" i="1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real </a:t>
              </a:r>
              <a:r>
                <a:rPr lang="de-DE" sz="1000" b="1" i="1" u="none" strike="noStrike" cap="none" dirty="0" err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 dirty="0"/>
            </a:p>
          </p:txBody>
        </p:sp>
        <p:pic>
          <p:nvPicPr>
            <p:cNvPr id="162" name="Google Shape;162;p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29304" y="3818499"/>
              <a:ext cx="366285" cy="36628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3" name="Google Shape;163;p5"/>
          <p:cNvGrpSpPr/>
          <p:nvPr/>
        </p:nvGrpSpPr>
        <p:grpSpPr>
          <a:xfrm>
            <a:off x="529305" y="1889343"/>
            <a:ext cx="8085391" cy="1364814"/>
            <a:chOff x="311699" y="1496755"/>
            <a:chExt cx="8085391" cy="1364814"/>
          </a:xfrm>
        </p:grpSpPr>
        <p:sp>
          <p:nvSpPr>
            <p:cNvPr id="164" name="Google Shape;164;p5"/>
            <p:cNvSpPr/>
            <p:nvPr/>
          </p:nvSpPr>
          <p:spPr>
            <a:xfrm rot="5400000">
              <a:off x="3764377" y="2052444"/>
              <a:ext cx="1180035" cy="253437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5" name="Google Shape;165;p5"/>
            <p:cNvGrpSpPr/>
            <p:nvPr/>
          </p:nvGrpSpPr>
          <p:grpSpPr>
            <a:xfrm>
              <a:off x="311699" y="1496755"/>
              <a:ext cx="3744000" cy="1364814"/>
              <a:chOff x="311699" y="1496755"/>
              <a:chExt cx="3744000" cy="1364814"/>
            </a:xfrm>
          </p:grpSpPr>
          <p:sp>
            <p:nvSpPr>
              <p:cNvPr id="166" name="Google Shape;166;p5"/>
              <p:cNvSpPr/>
              <p:nvPr/>
            </p:nvSpPr>
            <p:spPr>
              <a:xfrm>
                <a:off x="311699" y="1496755"/>
                <a:ext cx="3744000" cy="1364814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254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167" name="Google Shape;167;p5" descr="Screenshot 2022-02-17 at 16.23.53.png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383699" y="1588537"/>
                <a:ext cx="3600000" cy="118125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8" name="Google Shape;168;p5"/>
            <p:cNvGrpSpPr/>
            <p:nvPr/>
          </p:nvGrpSpPr>
          <p:grpSpPr>
            <a:xfrm>
              <a:off x="4653090" y="1496755"/>
              <a:ext cx="3744000" cy="1364814"/>
              <a:chOff x="4902151" y="1496755"/>
              <a:chExt cx="3744000" cy="1364814"/>
            </a:xfrm>
          </p:grpSpPr>
          <p:sp>
            <p:nvSpPr>
              <p:cNvPr id="169" name="Google Shape;169;p5"/>
              <p:cNvSpPr/>
              <p:nvPr/>
            </p:nvSpPr>
            <p:spPr>
              <a:xfrm>
                <a:off x="4902151" y="1496755"/>
                <a:ext cx="3744000" cy="1364814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254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170" name="Google Shape;170;p5" descr="Screenshot 2022-02-17 at 16.24.35.png"/>
              <p:cNvPicPr preferRelativeResize="0"/>
              <p:nvPr/>
            </p:nvPicPr>
            <p:blipFill rotWithShape="1">
              <a:blip r:embed="rId5">
                <a:alphaModFix/>
              </a:blip>
              <a:srcRect b="1445"/>
              <a:stretch/>
            </p:blipFill>
            <p:spPr>
              <a:xfrm>
                <a:off x="4974151" y="1627173"/>
                <a:ext cx="3600000" cy="110397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71" name="Google Shape;171;p5"/>
          <p:cNvGrpSpPr/>
          <p:nvPr/>
        </p:nvGrpSpPr>
        <p:grpSpPr>
          <a:xfrm>
            <a:off x="529304" y="1649874"/>
            <a:ext cx="3744001" cy="197860"/>
            <a:chOff x="529304" y="1649874"/>
            <a:chExt cx="3744001" cy="197860"/>
          </a:xfrm>
        </p:grpSpPr>
        <p:cxnSp>
          <p:nvCxnSpPr>
            <p:cNvPr id="172" name="Google Shape;172;p5"/>
            <p:cNvCxnSpPr/>
            <p:nvPr/>
          </p:nvCxnSpPr>
          <p:spPr>
            <a:xfrm>
              <a:off x="529305" y="1847734"/>
              <a:ext cx="3744000" cy="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3" name="Google Shape;173;p5"/>
            <p:cNvSpPr txBox="1"/>
            <p:nvPr/>
          </p:nvSpPr>
          <p:spPr>
            <a:xfrm>
              <a:off x="529304" y="1649874"/>
              <a:ext cx="3184487" cy="1902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36000" anchor="b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000" b="1" i="0" u="none" strike="noStrike" cap="none" dirty="0" err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Clearly</a:t>
              </a:r>
              <a:r>
                <a:rPr lang="de-DE" sz="1000" b="1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0" u="none" strike="noStrike" cap="none" dirty="0" err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readable</a:t>
              </a:r>
              <a:r>
                <a:rPr lang="de-DE" sz="1000" b="1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sensitive </a:t>
              </a:r>
              <a:r>
                <a:rPr lang="de-DE" sz="1000" b="1" i="0" u="none" strike="noStrike" cap="none" dirty="0" err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r>
                <a:rPr lang="de-DE" sz="1000" b="1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* </a:t>
              </a:r>
              <a:r>
                <a:rPr lang="de-DE" sz="1000" b="1" i="0" u="none" strike="noStrike" cap="none" dirty="0" err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is</a:t>
              </a:r>
              <a:r>
                <a:rPr lang="de-DE" sz="1000" b="1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de-DE" sz="1000" b="1" i="0" u="none" strike="noStrike" cap="none" dirty="0" err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transformed</a:t>
              </a:r>
              <a:r>
                <a:rPr lang="de-DE" sz="1000" b="1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…</a:t>
              </a:r>
              <a:endParaRPr sz="1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74" name="Google Shape;174;p5"/>
          <p:cNvCxnSpPr/>
          <p:nvPr/>
        </p:nvCxnSpPr>
        <p:spPr>
          <a:xfrm>
            <a:off x="4870696" y="1847734"/>
            <a:ext cx="37440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" name="Google Shape;175;p5"/>
          <p:cNvSpPr txBox="1"/>
          <p:nvPr/>
        </p:nvSpPr>
        <p:spPr>
          <a:xfrm>
            <a:off x="4870695" y="1649874"/>
            <a:ext cx="3743999" cy="190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6000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 </a:t>
            </a:r>
            <a:r>
              <a:rPr lang="de-DE" sz="10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de-DE" sz="1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not </a:t>
            </a:r>
            <a:r>
              <a:rPr lang="de-DE" sz="10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allow</a:t>
            </a:r>
            <a:r>
              <a:rPr lang="de-DE" sz="1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0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</a:t>
            </a:r>
            <a:r>
              <a:rPr lang="de-DE" sz="1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0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reference</a:t>
            </a:r>
            <a:r>
              <a:rPr lang="de-DE" sz="1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0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de-DE" sz="1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0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its</a:t>
            </a:r>
            <a:r>
              <a:rPr lang="de-DE" sz="1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0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origin</a:t>
            </a:r>
            <a:endParaRPr sz="10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D81C2CB6-6AFA-49BF-856F-38D6E9853F0A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122997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4" name="think-cell Folie" r:id="rId5" imgW="532" imgH="530" progId="TCLayout.ActiveDocument.1">
                  <p:embed/>
                </p:oleObj>
              </mc:Choice>
              <mc:Fallback>
                <p:oleObj name="think-cell Folie" r:id="rId5" imgW="532" imgH="53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1" name="Google Shape;181;g1140b8ebbd3_3_4"/>
          <p:cNvSpPr txBox="1">
            <a:spLocks noGrp="1"/>
          </p:cNvSpPr>
          <p:nvPr>
            <p:ph type="title"/>
          </p:nvPr>
        </p:nvSpPr>
        <p:spPr>
          <a:xfrm>
            <a:off x="311699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1283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de-DE" sz="2790" b="1" dirty="0"/>
              <a:t>Triplet-</a:t>
            </a:r>
            <a:r>
              <a:rPr lang="de-DE" sz="2790" b="1" dirty="0" err="1"/>
              <a:t>Based</a:t>
            </a:r>
            <a:r>
              <a:rPr lang="de-DE" sz="2790" b="1" dirty="0"/>
              <a:t> </a:t>
            </a:r>
            <a:r>
              <a:rPr lang="de-DE" sz="2790" b="1" dirty="0" err="1"/>
              <a:t>Variational</a:t>
            </a:r>
            <a:r>
              <a:rPr lang="de-DE" sz="2790" b="1" dirty="0"/>
              <a:t> Autoencoder (TVAE)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3000"/>
              <a:buNone/>
            </a:pPr>
            <a:endParaRPr sz="2790" b="1" dirty="0"/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F75E8DD1-2286-4EF5-B5A8-7B076C291B26}"/>
              </a:ext>
            </a:extLst>
          </p:cNvPr>
          <p:cNvCxnSpPr>
            <a:cxnSpLocks/>
          </p:cNvCxnSpPr>
          <p:nvPr/>
        </p:nvCxnSpPr>
        <p:spPr>
          <a:xfrm>
            <a:off x="1505243" y="3691434"/>
            <a:ext cx="752621" cy="0"/>
          </a:xfrm>
          <a:prstGeom prst="line">
            <a:avLst/>
          </a:prstGeom>
          <a:ln cap="sq">
            <a:bevel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47B72F0F-283A-4B87-92B7-539DF9472701}"/>
              </a:ext>
            </a:extLst>
          </p:cNvPr>
          <p:cNvCxnSpPr>
            <a:cxnSpLocks/>
          </p:cNvCxnSpPr>
          <p:nvPr/>
        </p:nvCxnSpPr>
        <p:spPr>
          <a:xfrm>
            <a:off x="2466535" y="3691434"/>
            <a:ext cx="1486486" cy="0"/>
          </a:xfrm>
          <a:prstGeom prst="line">
            <a:avLst/>
          </a:prstGeom>
          <a:ln cap="sq">
            <a:bevel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44F2E31E-D356-4E2C-B51E-7C794772DBE4}"/>
              </a:ext>
            </a:extLst>
          </p:cNvPr>
          <p:cNvCxnSpPr>
            <a:cxnSpLocks/>
          </p:cNvCxnSpPr>
          <p:nvPr/>
        </p:nvCxnSpPr>
        <p:spPr>
          <a:xfrm>
            <a:off x="4159347" y="3691434"/>
            <a:ext cx="757311" cy="0"/>
          </a:xfrm>
          <a:prstGeom prst="line">
            <a:avLst/>
          </a:prstGeom>
          <a:ln cap="sq">
            <a:bevel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EBD05150-732E-4132-99AA-1029FE2224E6}"/>
              </a:ext>
            </a:extLst>
          </p:cNvPr>
          <p:cNvCxnSpPr>
            <a:cxnSpLocks/>
          </p:cNvCxnSpPr>
          <p:nvPr/>
        </p:nvCxnSpPr>
        <p:spPr>
          <a:xfrm>
            <a:off x="5071402" y="3691434"/>
            <a:ext cx="1364567" cy="0"/>
          </a:xfrm>
          <a:prstGeom prst="line">
            <a:avLst/>
          </a:prstGeom>
          <a:ln cap="sq">
            <a:bevel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2551A77E-1B24-4734-856D-9012BBD6CC2B}"/>
              </a:ext>
            </a:extLst>
          </p:cNvPr>
          <p:cNvCxnSpPr>
            <a:cxnSpLocks/>
          </p:cNvCxnSpPr>
          <p:nvPr/>
        </p:nvCxnSpPr>
        <p:spPr>
          <a:xfrm>
            <a:off x="6679808" y="3691434"/>
            <a:ext cx="832339" cy="0"/>
          </a:xfrm>
          <a:prstGeom prst="line">
            <a:avLst/>
          </a:prstGeom>
          <a:ln cap="sq">
            <a:bevel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84A5F6CB-1B35-4F5E-8726-0BB96E563DD8}"/>
              </a:ext>
            </a:extLst>
          </p:cNvPr>
          <p:cNvSpPr txBox="1"/>
          <p:nvPr/>
        </p:nvSpPr>
        <p:spPr>
          <a:xfrm>
            <a:off x="1565601" y="3774742"/>
            <a:ext cx="710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Input 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443AF3B5-B58F-4C77-99E8-78E70A155435}"/>
              </a:ext>
            </a:extLst>
          </p:cNvPr>
          <p:cNvSpPr txBox="1"/>
          <p:nvPr/>
        </p:nvSpPr>
        <p:spPr>
          <a:xfrm>
            <a:off x="2914959" y="3774742"/>
            <a:ext cx="9845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Encoder 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CF9C265-AE8E-4D50-BAF8-6D850071E208}"/>
              </a:ext>
            </a:extLst>
          </p:cNvPr>
          <p:cNvSpPr txBox="1"/>
          <p:nvPr/>
        </p:nvSpPr>
        <p:spPr>
          <a:xfrm>
            <a:off x="4159347" y="3774742"/>
            <a:ext cx="7649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Latent</a:t>
            </a:r>
          </a:p>
          <a:p>
            <a:r>
              <a:rPr lang="de-DE" sz="16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Space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BD314DE4-E3A0-4D8A-9C56-0E8169824991}"/>
              </a:ext>
            </a:extLst>
          </p:cNvPr>
          <p:cNvSpPr txBox="1"/>
          <p:nvPr/>
        </p:nvSpPr>
        <p:spPr>
          <a:xfrm>
            <a:off x="5328728" y="3774742"/>
            <a:ext cx="9460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Decoder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946E46A-7242-47F8-A267-0025AF31B5C5}"/>
              </a:ext>
            </a:extLst>
          </p:cNvPr>
          <p:cNvSpPr txBox="1"/>
          <p:nvPr/>
        </p:nvSpPr>
        <p:spPr>
          <a:xfrm>
            <a:off x="6679808" y="3774742"/>
            <a:ext cx="8034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Output</a:t>
            </a:r>
          </a:p>
        </p:txBody>
      </p:sp>
      <p:sp>
        <p:nvSpPr>
          <p:cNvPr id="14" name="Google Shape;190;p6">
            <a:extLst>
              <a:ext uri="{FF2B5EF4-FFF2-40B4-BE49-F238E27FC236}">
                <a16:creationId xmlns:a16="http://schemas.microsoft.com/office/drawing/2014/main" id="{72169B2E-040F-4033-AB17-6C1758E71787}"/>
              </a:ext>
            </a:extLst>
          </p:cNvPr>
          <p:cNvSpPr/>
          <p:nvPr/>
        </p:nvSpPr>
        <p:spPr>
          <a:xfrm>
            <a:off x="2536875" y="1870752"/>
            <a:ext cx="515814" cy="1498459"/>
          </a:xfrm>
          <a:prstGeom prst="rect">
            <a:avLst/>
          </a:prstGeom>
          <a:solidFill>
            <a:srgbClr val="D5E8D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" name="Google Shape;190;p6">
            <a:extLst>
              <a:ext uri="{FF2B5EF4-FFF2-40B4-BE49-F238E27FC236}">
                <a16:creationId xmlns:a16="http://schemas.microsoft.com/office/drawing/2014/main" id="{8CA70D23-A05D-4A37-ABE5-1C7E7B68EC4F}"/>
              </a:ext>
            </a:extLst>
          </p:cNvPr>
          <p:cNvSpPr/>
          <p:nvPr/>
        </p:nvSpPr>
        <p:spPr>
          <a:xfrm>
            <a:off x="5833406" y="1870751"/>
            <a:ext cx="515814" cy="1498459"/>
          </a:xfrm>
          <a:prstGeom prst="rect">
            <a:avLst/>
          </a:prstGeom>
          <a:solidFill>
            <a:srgbClr val="DAE8FC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" name="Google Shape;190;p6">
            <a:extLst>
              <a:ext uri="{FF2B5EF4-FFF2-40B4-BE49-F238E27FC236}">
                <a16:creationId xmlns:a16="http://schemas.microsoft.com/office/drawing/2014/main" id="{4EB974C0-74CE-47E9-8C60-E96A9F14DB3C}"/>
              </a:ext>
            </a:extLst>
          </p:cNvPr>
          <p:cNvSpPr/>
          <p:nvPr/>
        </p:nvSpPr>
        <p:spPr>
          <a:xfrm>
            <a:off x="6806459" y="1870750"/>
            <a:ext cx="515814" cy="1498459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400" b="1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X‘</a:t>
            </a:r>
            <a:endParaRPr sz="1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Google Shape;190;p6">
            <a:extLst>
              <a:ext uri="{FF2B5EF4-FFF2-40B4-BE49-F238E27FC236}">
                <a16:creationId xmlns:a16="http://schemas.microsoft.com/office/drawing/2014/main" id="{6793A1FE-A94E-4FE6-AF14-3A5741434B83}"/>
              </a:ext>
            </a:extLst>
          </p:cNvPr>
          <p:cNvSpPr/>
          <p:nvPr/>
        </p:nvSpPr>
        <p:spPr>
          <a:xfrm>
            <a:off x="1563820" y="1870749"/>
            <a:ext cx="515814" cy="1498459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400" b="1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X</a:t>
            </a:r>
            <a:endParaRPr sz="1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833EEABC-FF8C-4736-99D3-6DFDCB5675A4}"/>
              </a:ext>
            </a:extLst>
          </p:cNvPr>
          <p:cNvCxnSpPr>
            <a:stCxn id="24" idx="3"/>
            <a:endCxn id="14" idx="1"/>
          </p:cNvCxnSpPr>
          <p:nvPr/>
        </p:nvCxnSpPr>
        <p:spPr>
          <a:xfrm>
            <a:off x="2079634" y="2619979"/>
            <a:ext cx="457241" cy="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70E01B31-A7EF-4D26-8AFE-AC9079D22253}"/>
              </a:ext>
            </a:extLst>
          </p:cNvPr>
          <p:cNvCxnSpPr>
            <a:cxnSpLocks/>
          </p:cNvCxnSpPr>
          <p:nvPr/>
        </p:nvCxnSpPr>
        <p:spPr>
          <a:xfrm flipH="1">
            <a:off x="6349218" y="2619975"/>
            <a:ext cx="457241" cy="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Google Shape;190;p6">
            <a:extLst>
              <a:ext uri="{FF2B5EF4-FFF2-40B4-BE49-F238E27FC236}">
                <a16:creationId xmlns:a16="http://schemas.microsoft.com/office/drawing/2014/main" id="{6E5B8942-E4F7-4EC6-84B0-F5FFBABAFB1F}"/>
              </a:ext>
            </a:extLst>
          </p:cNvPr>
          <p:cNvSpPr/>
          <p:nvPr/>
        </p:nvSpPr>
        <p:spPr>
          <a:xfrm>
            <a:off x="4185139" y="2249631"/>
            <a:ext cx="515814" cy="740688"/>
          </a:xfrm>
          <a:prstGeom prst="rect">
            <a:avLst/>
          </a:prstGeom>
          <a:solidFill>
            <a:srgbClr val="F8CECC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033FA54B-168D-4BE5-9325-0AD889C773D2}"/>
              </a:ext>
            </a:extLst>
          </p:cNvPr>
          <p:cNvCxnSpPr/>
          <p:nvPr/>
        </p:nvCxnSpPr>
        <p:spPr>
          <a:xfrm>
            <a:off x="3737213" y="2619975"/>
            <a:ext cx="457241" cy="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oogle Shape;190;p6">
            <a:extLst>
              <a:ext uri="{FF2B5EF4-FFF2-40B4-BE49-F238E27FC236}">
                <a16:creationId xmlns:a16="http://schemas.microsoft.com/office/drawing/2014/main" id="{D8E0EC27-1E10-4D33-9073-D8A38AFB9F22}"/>
              </a:ext>
            </a:extLst>
          </p:cNvPr>
          <p:cNvSpPr/>
          <p:nvPr/>
        </p:nvSpPr>
        <p:spPr>
          <a:xfrm>
            <a:off x="3348540" y="2234630"/>
            <a:ext cx="515814" cy="740688"/>
          </a:xfrm>
          <a:prstGeom prst="rect">
            <a:avLst/>
          </a:prstGeom>
          <a:solidFill>
            <a:srgbClr val="D5E8D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F6303960-4A20-4006-B28A-675ACCBD0458}"/>
              </a:ext>
            </a:extLst>
          </p:cNvPr>
          <p:cNvCxnSpPr>
            <a:cxnSpLocks/>
          </p:cNvCxnSpPr>
          <p:nvPr/>
        </p:nvCxnSpPr>
        <p:spPr>
          <a:xfrm flipH="1">
            <a:off x="4700952" y="2619975"/>
            <a:ext cx="457241" cy="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190;p6">
            <a:extLst>
              <a:ext uri="{FF2B5EF4-FFF2-40B4-BE49-F238E27FC236}">
                <a16:creationId xmlns:a16="http://schemas.microsoft.com/office/drawing/2014/main" id="{22D031A1-E166-4A11-B8D4-3E12345A48A6}"/>
              </a:ext>
            </a:extLst>
          </p:cNvPr>
          <p:cNvSpPr/>
          <p:nvPr/>
        </p:nvSpPr>
        <p:spPr>
          <a:xfrm>
            <a:off x="5034311" y="2234630"/>
            <a:ext cx="515814" cy="740688"/>
          </a:xfrm>
          <a:prstGeom prst="rect">
            <a:avLst/>
          </a:prstGeom>
          <a:solidFill>
            <a:srgbClr val="DAE8FC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1E9BA15-AC77-46BA-B346-8FDFA45231E9}"/>
              </a:ext>
            </a:extLst>
          </p:cNvPr>
          <p:cNvSpPr txBox="1"/>
          <p:nvPr/>
        </p:nvSpPr>
        <p:spPr>
          <a:xfrm>
            <a:off x="3024799" y="2417861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…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80AEEA3B-A0AA-4086-9B6C-2952EEC727FC}"/>
              </a:ext>
            </a:extLst>
          </p:cNvPr>
          <p:cNvSpPr txBox="1"/>
          <p:nvPr/>
        </p:nvSpPr>
        <p:spPr>
          <a:xfrm>
            <a:off x="5509665" y="2417860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…</a:t>
            </a:r>
          </a:p>
        </p:txBody>
      </p:sp>
      <p:pic>
        <p:nvPicPr>
          <p:cNvPr id="31" name="Google Shape;180;g1140b8ebbd3_3_4">
            <a:extLst>
              <a:ext uri="{FF2B5EF4-FFF2-40B4-BE49-F238E27FC236}">
                <a16:creationId xmlns:a16="http://schemas.microsoft.com/office/drawing/2014/main" id="{0E258D55-B4BB-451A-836A-E8DAE9B389D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46947" t="31573" r="46967" b="54883"/>
          <a:stretch/>
        </p:blipFill>
        <p:spPr>
          <a:xfrm>
            <a:off x="4248169" y="2412964"/>
            <a:ext cx="404812" cy="3886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6532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/>
          <p:nvPr/>
        </p:nvSpPr>
        <p:spPr>
          <a:xfrm>
            <a:off x="936065" y="1149165"/>
            <a:ext cx="7271871" cy="3683362"/>
          </a:xfrm>
          <a:prstGeom prst="rect">
            <a:avLst/>
          </a:prstGeom>
          <a:solidFill>
            <a:srgbClr val="FBFB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950" tIns="35950" rIns="35950" bIns="456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99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6"/>
          <p:cNvSpPr txBox="1">
            <a:spLocks noGrp="1"/>
          </p:cNvSpPr>
          <p:nvPr>
            <p:ph type="title"/>
          </p:nvPr>
        </p:nvSpPr>
        <p:spPr>
          <a:xfrm>
            <a:off x="311699" y="410000"/>
            <a:ext cx="8520602" cy="6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de-DE" sz="279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Generative Adversarial Networks (GAN)</a:t>
            </a:r>
            <a:endParaRPr sz="2790" b="1" i="0" u="none" strike="noStrike" cap="none">
              <a:solidFill>
                <a:schemeClr val="dk1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8" name="Google Shape;188;p6"/>
          <p:cNvGrpSpPr/>
          <p:nvPr/>
        </p:nvGrpSpPr>
        <p:grpSpPr>
          <a:xfrm>
            <a:off x="1555357" y="1305823"/>
            <a:ext cx="6033286" cy="3287895"/>
            <a:chOff x="1432834" y="1305823"/>
            <a:chExt cx="6033286" cy="3287895"/>
          </a:xfrm>
        </p:grpSpPr>
        <p:sp>
          <p:nvSpPr>
            <p:cNvPr id="189" name="Google Shape;189;p6"/>
            <p:cNvSpPr/>
            <p:nvPr/>
          </p:nvSpPr>
          <p:spPr>
            <a:xfrm>
              <a:off x="1432834" y="3406583"/>
              <a:ext cx="1351686" cy="768684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3630727" y="1659738"/>
              <a:ext cx="1556739" cy="585342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1432834" y="1470649"/>
              <a:ext cx="1351686" cy="963520"/>
            </a:xfrm>
            <a:custGeom>
              <a:avLst/>
              <a:gdLst/>
              <a:ahLst/>
              <a:cxnLst/>
              <a:rect l="l" t="t" r="r" b="b"/>
              <a:pathLst>
                <a:path w="21600" h="19777" extrusionOk="0">
                  <a:moveTo>
                    <a:pt x="0" y="3372"/>
                  </a:moveTo>
                  <a:lnTo>
                    <a:pt x="18595" y="3372"/>
                  </a:lnTo>
                  <a:lnTo>
                    <a:pt x="18595" y="16535"/>
                  </a:lnTo>
                  <a:cubicBezTo>
                    <a:pt x="9298" y="16535"/>
                    <a:pt x="9298" y="21600"/>
                    <a:pt x="0" y="19068"/>
                  </a:cubicBezTo>
                  <a:close/>
                  <a:moveTo>
                    <a:pt x="1532" y="3372"/>
                  </a:moveTo>
                  <a:lnTo>
                    <a:pt x="1532" y="1665"/>
                  </a:lnTo>
                  <a:lnTo>
                    <a:pt x="20000" y="1665"/>
                  </a:lnTo>
                  <a:lnTo>
                    <a:pt x="20000" y="14911"/>
                  </a:lnTo>
                  <a:cubicBezTo>
                    <a:pt x="19298" y="14911"/>
                    <a:pt x="18595" y="15003"/>
                    <a:pt x="18595" y="15003"/>
                  </a:cubicBezTo>
                  <a:moveTo>
                    <a:pt x="2972" y="1665"/>
                  </a:moveTo>
                  <a:lnTo>
                    <a:pt x="2972" y="0"/>
                  </a:lnTo>
                  <a:lnTo>
                    <a:pt x="21600" y="0"/>
                  </a:lnTo>
                  <a:lnTo>
                    <a:pt x="21600" y="13205"/>
                  </a:lnTo>
                  <a:cubicBezTo>
                    <a:pt x="20800" y="13205"/>
                    <a:pt x="20000" y="13274"/>
                    <a:pt x="20000" y="13274"/>
                  </a:cubicBez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3711543" y="3309168"/>
              <a:ext cx="1395106" cy="963520"/>
            </a:xfrm>
            <a:custGeom>
              <a:avLst/>
              <a:gdLst/>
              <a:ahLst/>
              <a:cxnLst/>
              <a:rect l="l" t="t" r="r" b="b"/>
              <a:pathLst>
                <a:path w="21600" h="19777" extrusionOk="0">
                  <a:moveTo>
                    <a:pt x="0" y="19068"/>
                  </a:moveTo>
                  <a:cubicBezTo>
                    <a:pt x="9298" y="21600"/>
                    <a:pt x="9298" y="16535"/>
                    <a:pt x="18595" y="16535"/>
                  </a:cubicBezTo>
                  <a:lnTo>
                    <a:pt x="18595" y="3372"/>
                  </a:lnTo>
                  <a:lnTo>
                    <a:pt x="0" y="3372"/>
                  </a:lnTo>
                  <a:close/>
                  <a:moveTo>
                    <a:pt x="1532" y="3372"/>
                  </a:moveTo>
                  <a:lnTo>
                    <a:pt x="1532" y="1665"/>
                  </a:lnTo>
                  <a:lnTo>
                    <a:pt x="20000" y="1665"/>
                  </a:lnTo>
                  <a:lnTo>
                    <a:pt x="20000" y="14911"/>
                  </a:lnTo>
                  <a:cubicBezTo>
                    <a:pt x="19298" y="14911"/>
                    <a:pt x="18595" y="15003"/>
                    <a:pt x="18595" y="15003"/>
                  </a:cubicBezTo>
                  <a:lnTo>
                    <a:pt x="18595" y="3372"/>
                  </a:lnTo>
                  <a:close/>
                  <a:moveTo>
                    <a:pt x="2972" y="1665"/>
                  </a:moveTo>
                  <a:lnTo>
                    <a:pt x="2972" y="0"/>
                  </a:lnTo>
                  <a:lnTo>
                    <a:pt x="21600" y="0"/>
                  </a:lnTo>
                  <a:lnTo>
                    <a:pt x="21600" y="13205"/>
                  </a:lnTo>
                  <a:cubicBezTo>
                    <a:pt x="20800" y="13205"/>
                    <a:pt x="20000" y="13274"/>
                    <a:pt x="20000" y="13274"/>
                  </a:cubicBezTo>
                  <a:lnTo>
                    <a:pt x="20000" y="1665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6021264" y="1568068"/>
              <a:ext cx="1444856" cy="76868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1542756" y="2533796"/>
              <a:ext cx="1131842" cy="25772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Real Data</a:t>
              </a:r>
              <a:endParaRPr sz="12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95" name="Google Shape;195;p6"/>
            <p:cNvCxnSpPr>
              <a:endCxn id="190" idx="1"/>
            </p:cNvCxnSpPr>
            <p:nvPr/>
          </p:nvCxnSpPr>
          <p:spPr>
            <a:xfrm>
              <a:off x="2804527" y="1952409"/>
              <a:ext cx="826200" cy="0"/>
            </a:xfrm>
            <a:prstGeom prst="straightConnector1">
              <a:avLst/>
            </a:prstGeom>
            <a:noFill/>
            <a:ln w="9525" cap="flat" cmpd="sng">
              <a:solidFill>
                <a:srgbClr val="1D2973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96" name="Google Shape;196;p6"/>
            <p:cNvCxnSpPr>
              <a:stCxn id="190" idx="3"/>
              <a:endCxn id="193" idx="1"/>
            </p:cNvCxnSpPr>
            <p:nvPr/>
          </p:nvCxnSpPr>
          <p:spPr>
            <a:xfrm>
              <a:off x="5187466" y="1952409"/>
              <a:ext cx="833700" cy="0"/>
            </a:xfrm>
            <a:prstGeom prst="straightConnector1">
              <a:avLst/>
            </a:prstGeom>
            <a:noFill/>
            <a:ln w="9525" cap="flat" cmpd="sng">
              <a:solidFill>
                <a:srgbClr val="1D2973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97" name="Google Shape;197;p6"/>
            <p:cNvCxnSpPr>
              <a:endCxn id="190" idx="2"/>
            </p:cNvCxnSpPr>
            <p:nvPr/>
          </p:nvCxnSpPr>
          <p:spPr>
            <a:xfrm rot="10800000">
              <a:off x="4409097" y="2245080"/>
              <a:ext cx="0" cy="1072500"/>
            </a:xfrm>
            <a:prstGeom prst="straightConnector1">
              <a:avLst/>
            </a:prstGeom>
            <a:noFill/>
            <a:ln w="9525" cap="flat" cmpd="sng">
              <a:solidFill>
                <a:srgbClr val="1D2973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98" name="Google Shape;198;p6"/>
            <p:cNvCxnSpPr>
              <a:stCxn id="189" idx="3"/>
            </p:cNvCxnSpPr>
            <p:nvPr/>
          </p:nvCxnSpPr>
          <p:spPr>
            <a:xfrm>
              <a:off x="2784520" y="3790925"/>
              <a:ext cx="929400" cy="0"/>
            </a:xfrm>
            <a:prstGeom prst="straightConnector1">
              <a:avLst/>
            </a:prstGeom>
            <a:noFill/>
            <a:ln w="9525" cap="flat" cmpd="sng">
              <a:solidFill>
                <a:srgbClr val="1D2973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199" name="Google Shape;199;p6"/>
            <p:cNvSpPr/>
            <p:nvPr/>
          </p:nvSpPr>
          <p:spPr>
            <a:xfrm>
              <a:off x="1542756" y="4335998"/>
              <a:ext cx="1131842" cy="25772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Generator</a:t>
              </a:r>
              <a:endParaRPr dirty="0"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3843175" y="4335998"/>
              <a:ext cx="1131842" cy="25772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Fake Data</a:t>
              </a:r>
              <a:endParaRPr sz="12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6177771" y="2533796"/>
              <a:ext cx="1131842" cy="25772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Real or fake</a:t>
              </a:r>
              <a:endParaRPr sz="12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3856681" y="1305823"/>
              <a:ext cx="1131842" cy="25772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54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1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Discriminator</a:t>
              </a:r>
              <a:endParaRPr/>
            </a:p>
          </p:txBody>
        </p:sp>
      </p:grpSp>
      <p:pic>
        <p:nvPicPr>
          <p:cNvPr id="203" name="Google Shape;2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79619" y="1694907"/>
            <a:ext cx="504000" cy="5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85495" y="3543353"/>
            <a:ext cx="504000" cy="5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614215" y="1691718"/>
            <a:ext cx="504000" cy="5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985495" y="1694907"/>
            <a:ext cx="504000" cy="5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279619" y="3546579"/>
            <a:ext cx="504000" cy="50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"/>
          <p:cNvSpPr txBox="1">
            <a:spLocks noGrp="1"/>
          </p:cNvSpPr>
          <p:nvPr>
            <p:ph type="title"/>
          </p:nvPr>
        </p:nvSpPr>
        <p:spPr>
          <a:xfrm>
            <a:off x="311700" y="404875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de-DE" sz="2790" b="1">
                <a:latin typeface="Roboto"/>
                <a:ea typeface="Roboto"/>
                <a:cs typeface="Roboto"/>
                <a:sym typeface="Roboto"/>
              </a:rPr>
              <a:t>We assess our models along different dimensions</a:t>
            </a:r>
            <a:endParaRPr sz="279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7"/>
          <p:cNvSpPr txBox="1">
            <a:spLocks noGrp="1"/>
          </p:cNvSpPr>
          <p:nvPr>
            <p:ph type="body" idx="4294967295"/>
          </p:nvPr>
        </p:nvSpPr>
        <p:spPr>
          <a:xfrm>
            <a:off x="6254233" y="1687115"/>
            <a:ext cx="22572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de-DE" sz="1400">
                <a:solidFill>
                  <a:schemeClr val="lt1"/>
                </a:solidFill>
              </a:rPr>
              <a:t>Privacy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14" name="Google Shape;214;p7"/>
          <p:cNvSpPr/>
          <p:nvPr/>
        </p:nvSpPr>
        <p:spPr>
          <a:xfrm>
            <a:off x="687478" y="1203744"/>
            <a:ext cx="2137626" cy="2577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Statistical Resemblance</a:t>
            </a:r>
            <a:endParaRPr/>
          </a:p>
        </p:txBody>
      </p:sp>
      <p:sp>
        <p:nvSpPr>
          <p:cNvPr id="215" name="Google Shape;215;p7"/>
          <p:cNvSpPr/>
          <p:nvPr/>
        </p:nvSpPr>
        <p:spPr>
          <a:xfrm>
            <a:off x="3503187" y="1203744"/>
            <a:ext cx="2137626" cy="2577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 Utility</a:t>
            </a:r>
            <a:endParaRPr/>
          </a:p>
        </p:txBody>
      </p:sp>
      <p:sp>
        <p:nvSpPr>
          <p:cNvPr id="216" name="Google Shape;216;p7"/>
          <p:cNvSpPr/>
          <p:nvPr/>
        </p:nvSpPr>
        <p:spPr>
          <a:xfrm>
            <a:off x="6318896" y="1203744"/>
            <a:ext cx="2137626" cy="25772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254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Privacy</a:t>
            </a:r>
            <a:endParaRPr/>
          </a:p>
        </p:txBody>
      </p:sp>
      <p:sp>
        <p:nvSpPr>
          <p:cNvPr id="217" name="Google Shape;217;p7"/>
          <p:cNvSpPr/>
          <p:nvPr/>
        </p:nvSpPr>
        <p:spPr>
          <a:xfrm>
            <a:off x="687479" y="1512414"/>
            <a:ext cx="2137626" cy="1118955"/>
          </a:xfrm>
          <a:prstGeom prst="rect">
            <a:avLst/>
          </a:prstGeom>
          <a:solidFill>
            <a:srgbClr val="FBFB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950" tIns="35950" rIns="35950" bIns="456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99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7"/>
          <p:cNvSpPr/>
          <p:nvPr/>
        </p:nvSpPr>
        <p:spPr>
          <a:xfrm>
            <a:off x="3503187" y="1512414"/>
            <a:ext cx="2137626" cy="1118955"/>
          </a:xfrm>
          <a:prstGeom prst="rect">
            <a:avLst/>
          </a:prstGeom>
          <a:solidFill>
            <a:srgbClr val="FBFB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950" tIns="35950" rIns="35950" bIns="456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99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7"/>
          <p:cNvSpPr/>
          <p:nvPr/>
        </p:nvSpPr>
        <p:spPr>
          <a:xfrm>
            <a:off x="6318895" y="1512414"/>
            <a:ext cx="2137626" cy="1118955"/>
          </a:xfrm>
          <a:prstGeom prst="rect">
            <a:avLst/>
          </a:prstGeom>
          <a:solidFill>
            <a:srgbClr val="FBFBF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5950" tIns="35950" rIns="35950" bIns="456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99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5576" y="1601801"/>
            <a:ext cx="1861432" cy="940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7"/>
          <p:cNvPicPr preferRelativeResize="0"/>
          <p:nvPr/>
        </p:nvPicPr>
        <p:blipFill rotWithShape="1">
          <a:blip r:embed="rId4">
            <a:alphaModFix amt="70000"/>
          </a:blip>
          <a:srcRect b="10268"/>
          <a:stretch/>
        </p:blipFill>
        <p:spPr>
          <a:xfrm>
            <a:off x="7019642" y="1725866"/>
            <a:ext cx="726382" cy="703093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7"/>
          <p:cNvSpPr/>
          <p:nvPr/>
        </p:nvSpPr>
        <p:spPr>
          <a:xfrm>
            <a:off x="687479" y="2837673"/>
            <a:ext cx="2137626" cy="935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probability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distributions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similar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characteristics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</p:txBody>
      </p:sp>
      <p:sp>
        <p:nvSpPr>
          <p:cNvPr id="223" name="Google Shape;223;p7"/>
          <p:cNvSpPr/>
          <p:nvPr/>
        </p:nvSpPr>
        <p:spPr>
          <a:xfrm>
            <a:off x="3503187" y="2837673"/>
            <a:ext cx="2137626" cy="935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are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accuracy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other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metrics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ML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models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</p:txBody>
      </p:sp>
      <p:sp>
        <p:nvSpPr>
          <p:cNvPr id="224" name="Google Shape;224;p7"/>
          <p:cNvSpPr/>
          <p:nvPr/>
        </p:nvSpPr>
        <p:spPr>
          <a:xfrm>
            <a:off x="6318895" y="2837673"/>
            <a:ext cx="2137626" cy="935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risk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recognize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identify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real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from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synthetic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1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r>
              <a:rPr lang="de-DE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</p:txBody>
      </p:sp>
      <p:grpSp>
        <p:nvGrpSpPr>
          <p:cNvPr id="225" name="Google Shape;225;p7"/>
          <p:cNvGrpSpPr/>
          <p:nvPr/>
        </p:nvGrpSpPr>
        <p:grpSpPr>
          <a:xfrm>
            <a:off x="4201639" y="1687114"/>
            <a:ext cx="736121" cy="726525"/>
            <a:chOff x="4925539" y="4213062"/>
            <a:chExt cx="584621" cy="577000"/>
          </a:xfrm>
        </p:grpSpPr>
        <p:sp>
          <p:nvSpPr>
            <p:cNvPr id="226" name="Google Shape;226;p7"/>
            <p:cNvSpPr/>
            <p:nvPr/>
          </p:nvSpPr>
          <p:spPr>
            <a:xfrm>
              <a:off x="4925540" y="4213062"/>
              <a:ext cx="283737" cy="283737"/>
            </a:xfrm>
            <a:prstGeom prst="rect">
              <a:avLst/>
            </a:prstGeom>
            <a:solidFill>
              <a:srgbClr val="92D050"/>
            </a:solidFill>
            <a:ln w="19050" cap="flat" cmpd="sng">
              <a:solidFill>
                <a:srgbClr val="92D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TP</a:t>
              </a:r>
              <a:endParaRPr/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5226423" y="4506325"/>
              <a:ext cx="283737" cy="283737"/>
            </a:xfrm>
            <a:prstGeom prst="rect">
              <a:avLst/>
            </a:prstGeom>
            <a:solidFill>
              <a:srgbClr val="92D050"/>
            </a:solidFill>
            <a:ln w="19050" cap="flat" cmpd="sng">
              <a:solidFill>
                <a:srgbClr val="92D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TN</a:t>
              </a: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5226423" y="4213062"/>
              <a:ext cx="283737" cy="283737"/>
            </a:xfrm>
            <a:prstGeom prst="rect">
              <a:avLst/>
            </a:prstGeom>
            <a:solidFill>
              <a:srgbClr val="FBFBFB"/>
            </a:solidFill>
            <a:ln w="19050" cap="flat" cmpd="sng">
              <a:solidFill>
                <a:srgbClr val="FBFB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FN</a:t>
              </a: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4925539" y="4506325"/>
              <a:ext cx="283737" cy="283737"/>
            </a:xfrm>
            <a:prstGeom prst="rect">
              <a:avLst/>
            </a:prstGeom>
            <a:solidFill>
              <a:srgbClr val="FBFBFB"/>
            </a:solidFill>
            <a:ln w="19050" cap="flat" cmpd="sng">
              <a:solidFill>
                <a:srgbClr val="FBFB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6000" tIns="36000" rIns="36000" bIns="360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-DE" sz="12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FP</a:t>
              </a:r>
              <a:endParaRPr/>
            </a:p>
          </p:txBody>
        </p:sp>
      </p:grpSp>
      <p:sp>
        <p:nvSpPr>
          <p:cNvPr id="230" name="Google Shape;230;p7"/>
          <p:cNvSpPr/>
          <p:nvPr/>
        </p:nvSpPr>
        <p:spPr>
          <a:xfrm>
            <a:off x="0" y="4163215"/>
            <a:ext cx="9144000" cy="43289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000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5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Privacy-preserving Deep Learning algorithms come with the inherent tradeoff between utility and privacy</a:t>
            </a:r>
            <a:endParaRPr/>
          </a:p>
        </p:txBody>
      </p:sp>
      <p:pic>
        <p:nvPicPr>
          <p:cNvPr id="231" name="Google Shape;231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9304" y="4165471"/>
            <a:ext cx="366285" cy="366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1377</Words>
  <Application>Microsoft Office PowerPoint</Application>
  <PresentationFormat>Bildschirmpräsentation (16:9)</PresentationFormat>
  <Paragraphs>330</Paragraphs>
  <Slides>22</Slides>
  <Notes>20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32" baseType="lpstr">
      <vt:lpstr>Noto Sans</vt:lpstr>
      <vt:lpstr>Wingdings</vt:lpstr>
      <vt:lpstr>Noto Sans Symbols</vt:lpstr>
      <vt:lpstr>Open Sans</vt:lpstr>
      <vt:lpstr>Helvetica</vt:lpstr>
      <vt:lpstr>Arial</vt:lpstr>
      <vt:lpstr>URWPalladioL-Roma</vt:lpstr>
      <vt:lpstr>Roboto</vt:lpstr>
      <vt:lpstr>Geometric</vt:lpstr>
      <vt:lpstr>think-cell Folie</vt:lpstr>
      <vt:lpstr>AI-Driven Synthetic Data Generation</vt:lpstr>
      <vt:lpstr>Who we are …</vt:lpstr>
      <vt:lpstr>Data Science Bootcamp at SIT: what did we learn?</vt:lpstr>
      <vt:lpstr>Available anonymized data with real-value, would boost the success of many data science projects</vt:lpstr>
      <vt:lpstr>PowerPoint-Präsentation</vt:lpstr>
      <vt:lpstr>Analogically on tabular data</vt:lpstr>
      <vt:lpstr>Triplet-Based Variational Autoencoder (TVAE) </vt:lpstr>
      <vt:lpstr>Generative Adversarial Networks (GAN)</vt:lpstr>
      <vt:lpstr>We assess our models along different dimensions</vt:lpstr>
      <vt:lpstr>Privacy metrics </vt:lpstr>
      <vt:lpstr>Utility metrics</vt:lpstr>
      <vt:lpstr>Resemblance metrics </vt:lpstr>
      <vt:lpstr>Identify sufficient number of entries &amp; samples </vt:lpstr>
      <vt:lpstr>PowerPoint-Präsentation</vt:lpstr>
      <vt:lpstr>PowerPoint-Präsentation</vt:lpstr>
      <vt:lpstr>Differential Privacy on GANs</vt:lpstr>
      <vt:lpstr>PowerPoint-Präsentation</vt:lpstr>
      <vt:lpstr>PowerPoint-Präsentation</vt:lpstr>
      <vt:lpstr>PowerPoint-Präsentation</vt:lpstr>
      <vt:lpstr>PowerPoint-Präsentation</vt:lpstr>
      <vt:lpstr>Thank you for your attention!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AI-Driven Synthetic Data Generation</dc:title>
  <dc:creator>Bomberger, Darya</dc:creator>
  <cp:lastModifiedBy>Bomberger, Darya</cp:lastModifiedBy>
  <cp:revision>12</cp:revision>
  <dcterms:modified xsi:type="dcterms:W3CDTF">2022-04-04T11:29:11Z</dcterms:modified>
</cp:coreProperties>
</file>